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5"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70" r:id="rId13"/>
    <p:sldId id="304" r:id="rId14"/>
    <p:sldId id="310" r:id="rId15"/>
    <p:sldId id="271" r:id="rId16"/>
    <p:sldId id="305" r:id="rId17"/>
    <p:sldId id="313" r:id="rId18"/>
    <p:sldId id="272" r:id="rId19"/>
    <p:sldId id="273" r:id="rId20"/>
    <p:sldId id="308" r:id="rId21"/>
    <p:sldId id="311" r:id="rId22"/>
    <p:sldId id="312" r:id="rId23"/>
    <p:sldId id="267" r:id="rId24"/>
    <p:sldId id="268" r:id="rId25"/>
    <p:sldId id="269" r:id="rId26"/>
    <p:sldId id="302" r:id="rId27"/>
    <p:sldId id="303" r:id="rId28"/>
    <p:sldId id="274" r:id="rId29"/>
    <p:sldId id="282" r:id="rId30"/>
    <p:sldId id="275" r:id="rId31"/>
    <p:sldId id="276" r:id="rId32"/>
    <p:sldId id="277" r:id="rId33"/>
    <p:sldId id="278" r:id="rId34"/>
    <p:sldId id="279" r:id="rId35"/>
    <p:sldId id="281" r:id="rId36"/>
    <p:sldId id="283" r:id="rId37"/>
    <p:sldId id="284" r:id="rId38"/>
    <p:sldId id="280" r:id="rId39"/>
    <p:sldId id="306" r:id="rId40"/>
    <p:sldId id="314" r:id="rId41"/>
    <p:sldId id="315" r:id="rId42"/>
    <p:sldId id="292" r:id="rId43"/>
    <p:sldId id="300" r:id="rId44"/>
    <p:sldId id="291" r:id="rId45"/>
    <p:sldId id="309" r:id="rId46"/>
    <p:sldId id="299" r:id="rId47"/>
    <p:sldId id="301" r:id="rId4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9"/>
    <p:restoredTop sz="94661"/>
  </p:normalViewPr>
  <p:slideViewPr>
    <p:cSldViewPr>
      <p:cViewPr varScale="1">
        <p:scale>
          <a:sx n="127" d="100"/>
          <a:sy n="127" d="100"/>
        </p:scale>
        <p:origin x="1040"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AC5652-194E-9141-8F47-399A5E88400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B9E156F8-4AA1-BC47-B710-0373EA47DFAF}"/>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A3F2C150-420D-A648-8DE1-28E61F903BFC}" type="datetimeFigureOut">
              <a:rPr lang="en-US" altLang="en-US"/>
              <a:pPr/>
              <a:t>10/28/21</a:t>
            </a:fld>
            <a:endParaRPr lang="en-US" altLang="en-US"/>
          </a:p>
        </p:txBody>
      </p:sp>
      <p:sp>
        <p:nvSpPr>
          <p:cNvPr id="4" name="Slide Image Placeholder 3">
            <a:extLst>
              <a:ext uri="{FF2B5EF4-FFF2-40B4-BE49-F238E27FC236}">
                <a16:creationId xmlns:a16="http://schemas.microsoft.com/office/drawing/2014/main" id="{A69F237C-23C8-4F41-83BE-5C5A9CF886A4}"/>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E849ED58-333B-F140-AC1C-CA778C183E5F}"/>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7A06448-87E9-F841-AD10-B2F3B3406544}"/>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B27DBD7D-DB06-CA4B-B267-C2986F8CED2C}"/>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CAB2245F-6924-1D41-A8C4-90F4C5900D85}"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669DF6DE-C5A4-BE45-8FAC-B60DC78724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51C0D3E-1AF3-F649-97B1-D04B8683913F}" type="slidenum">
              <a:rPr lang="en-US" altLang="en-US" sz="1200">
                <a:latin typeface="Times New Roman" panose="02020603050405020304" pitchFamily="18" charset="0"/>
              </a:rPr>
              <a:pPr/>
              <a:t>13</a:t>
            </a:fld>
            <a:endParaRPr lang="en-US" altLang="en-US" sz="1200">
              <a:latin typeface="Times New Roman" panose="02020603050405020304" pitchFamily="18" charset="0"/>
            </a:endParaRPr>
          </a:p>
        </p:txBody>
      </p:sp>
      <p:sp>
        <p:nvSpPr>
          <p:cNvPr id="29698" name="Rectangle 2">
            <a:extLst>
              <a:ext uri="{FF2B5EF4-FFF2-40B4-BE49-F238E27FC236}">
                <a16:creationId xmlns:a16="http://schemas.microsoft.com/office/drawing/2014/main" id="{BB822966-3A82-7B4F-B3CA-20C2EA2E46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Rectangle 3">
            <a:extLst>
              <a:ext uri="{FF2B5EF4-FFF2-40B4-BE49-F238E27FC236}">
                <a16:creationId xmlns:a16="http://schemas.microsoft.com/office/drawing/2014/main" id="{9192779E-E12C-8A46-A721-047A4896DC4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A94C0334-9C98-5F4A-AC33-BA08A0873E3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16F5BFAE-7210-3940-972E-C5C85CAE9A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Answer: d</a:t>
            </a:r>
          </a:p>
        </p:txBody>
      </p:sp>
      <p:sp>
        <p:nvSpPr>
          <p:cNvPr id="4" name="Slide Number Placeholder 3">
            <a:extLst>
              <a:ext uri="{FF2B5EF4-FFF2-40B4-BE49-F238E27FC236}">
                <a16:creationId xmlns:a16="http://schemas.microsoft.com/office/drawing/2014/main" id="{367A7A0E-B183-D446-9CCB-5627B0DB2BFA}"/>
              </a:ext>
            </a:extLst>
          </p:cNvPr>
          <p:cNvSpPr>
            <a:spLocks noGrp="1"/>
          </p:cNvSpPr>
          <p:nvPr>
            <p:ph type="sldNum" sz="quarter" idx="5"/>
          </p:nvPr>
        </p:nvSpPr>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32BDB43-6D5D-AA40-9FEC-17A1EF3798D7}" type="slidenum">
              <a:rPr lang="en-US" altLang="en-US" sz="1200"/>
              <a:pPr/>
              <a:t>20</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13C68804-1784-2E46-9BF4-9FA15B0055D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Notes Placeholder 2">
            <a:extLst>
              <a:ext uri="{FF2B5EF4-FFF2-40B4-BE49-F238E27FC236}">
                <a16:creationId xmlns:a16="http://schemas.microsoft.com/office/drawing/2014/main" id="{B7883133-1219-234F-A96F-7AC5963CB4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Answer: d</a:t>
            </a:r>
          </a:p>
        </p:txBody>
      </p:sp>
      <p:sp>
        <p:nvSpPr>
          <p:cNvPr id="4" name="Slide Number Placeholder 3">
            <a:extLst>
              <a:ext uri="{FF2B5EF4-FFF2-40B4-BE49-F238E27FC236}">
                <a16:creationId xmlns:a16="http://schemas.microsoft.com/office/drawing/2014/main" id="{3558B867-7132-5E48-98F4-DCEB3009C0DF}"/>
              </a:ext>
            </a:extLst>
          </p:cNvPr>
          <p:cNvSpPr>
            <a:spLocks noGrp="1"/>
          </p:cNvSpPr>
          <p:nvPr>
            <p:ph type="sldNum" sz="quarter" idx="5"/>
          </p:nvPr>
        </p:nvSpPr>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29C0A90-4197-2047-A743-906BC03389FF}" type="slidenum">
              <a:rPr lang="en-US" altLang="en-US" sz="1200"/>
              <a:pPr/>
              <a:t>45</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90626" y="1346947"/>
            <a:ext cx="7667244"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90626" y="4282763"/>
            <a:ext cx="7667244"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90626" y="1484779"/>
            <a:ext cx="7667244"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788670" y="1432223"/>
            <a:ext cx="7475220" cy="3035808"/>
          </a:xfrm>
        </p:spPr>
        <p:txBody>
          <a:bodyPr anchor="ctr">
            <a:noAutofit/>
          </a:bodyPr>
          <a:lstStyle>
            <a:lvl1pPr algn="l">
              <a:lnSpc>
                <a:spcPct val="85000"/>
              </a:lnSpc>
              <a:defRPr sz="6600" b="1" cap="none"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A672F763-BB8B-5A48-9013-92307A475961}" type="slidenum">
              <a:rPr lang="en-US" altLang="en-US" smtClean="0"/>
              <a:pPr/>
              <a:t>‹#›</a:t>
            </a:fld>
            <a:endParaRPr lang="en-US" altLang="en-US"/>
          </a:p>
        </p:txBody>
      </p:sp>
    </p:spTree>
    <p:extLst>
      <p:ext uri="{BB962C8B-B14F-4D97-AF65-F5344CB8AC3E}">
        <p14:creationId xmlns:p14="http://schemas.microsoft.com/office/powerpoint/2010/main" val="3405741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B8F699AE-5675-B947-AC43-9F76E691E537}" type="slidenum">
              <a:rPr lang="en-US" altLang="en-US" smtClean="0"/>
              <a:pPr/>
              <a:t>‹#›</a:t>
            </a:fld>
            <a:endParaRPr lang="en-US" altLang="en-US"/>
          </a:p>
        </p:txBody>
      </p:sp>
    </p:spTree>
    <p:extLst>
      <p:ext uri="{BB962C8B-B14F-4D97-AF65-F5344CB8AC3E}">
        <p14:creationId xmlns:p14="http://schemas.microsoft.com/office/powerpoint/2010/main" val="1673934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0AB07AAE-98DF-AC4E-A5A4-6942AFA30D98}" type="slidenum">
              <a:rPr lang="en-US" altLang="en-US" smtClean="0"/>
              <a:pPr/>
              <a:t>‹#›</a:t>
            </a:fld>
            <a:endParaRPr lang="en-US" altLang="en-US"/>
          </a:p>
        </p:txBody>
      </p:sp>
    </p:spTree>
    <p:extLst>
      <p:ext uri="{BB962C8B-B14F-4D97-AF65-F5344CB8AC3E}">
        <p14:creationId xmlns:p14="http://schemas.microsoft.com/office/powerpoint/2010/main" val="2793024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828800"/>
            <a:ext cx="8229600" cy="4302125"/>
          </a:xfrm>
        </p:spPr>
        <p:txBody>
          <a:bodyPr/>
          <a:lstStyle/>
          <a:p>
            <a:pPr lvl="0"/>
            <a:endParaRPr lang="en-US" noProof="0"/>
          </a:p>
        </p:txBody>
      </p:sp>
      <p:sp>
        <p:nvSpPr>
          <p:cNvPr id="4" name="Rectangle 11">
            <a:extLst>
              <a:ext uri="{FF2B5EF4-FFF2-40B4-BE49-F238E27FC236}">
                <a16:creationId xmlns:a16="http://schemas.microsoft.com/office/drawing/2014/main" id="{231B4165-2E9F-8F41-8E0B-7E8767C474C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5F503E3D-26A5-1443-BD69-56B9195680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49A131E8-5675-2140-96D1-265F14037D2B}"/>
              </a:ext>
            </a:extLst>
          </p:cNvPr>
          <p:cNvSpPr>
            <a:spLocks noGrp="1" noChangeArrowheads="1"/>
          </p:cNvSpPr>
          <p:nvPr>
            <p:ph type="sldNum" sz="quarter" idx="12"/>
          </p:nvPr>
        </p:nvSpPr>
        <p:spPr>
          <a:ln/>
        </p:spPr>
        <p:txBody>
          <a:bodyPr/>
          <a:lstStyle>
            <a:lvl1pPr>
              <a:defRPr/>
            </a:lvl1pPr>
          </a:lstStyle>
          <a:p>
            <a:fld id="{0EE1495B-99CF-1D46-9127-70E09A842159}" type="slidenum">
              <a:rPr lang="en-US" altLang="en-US"/>
              <a:pPr/>
              <a:t>‹#›</a:t>
            </a:fld>
            <a:endParaRPr lang="en-US" altLang="en-US"/>
          </a:p>
        </p:txBody>
      </p:sp>
    </p:spTree>
    <p:extLst>
      <p:ext uri="{BB962C8B-B14F-4D97-AF65-F5344CB8AC3E}">
        <p14:creationId xmlns:p14="http://schemas.microsoft.com/office/powerpoint/2010/main" val="820207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98F11C13-D8E9-9D47-A94B-C7C3C304EC74}" type="slidenum">
              <a:rPr lang="en-US" altLang="en-US" smtClean="0"/>
              <a:pPr/>
              <a:t>‹#›</a:t>
            </a:fld>
            <a:endParaRPr lang="en-US" altLang="en-US"/>
          </a:p>
        </p:txBody>
      </p:sp>
    </p:spTree>
    <p:extLst>
      <p:ext uri="{BB962C8B-B14F-4D97-AF65-F5344CB8AC3E}">
        <p14:creationId xmlns:p14="http://schemas.microsoft.com/office/powerpoint/2010/main" val="4185407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25346" y="1225296"/>
            <a:ext cx="6960870" cy="3520440"/>
          </a:xfrm>
        </p:spPr>
        <p:txBody>
          <a:bodyPr anchor="ctr">
            <a:normAutofit/>
          </a:bodyPr>
          <a:lstStyle>
            <a:lvl1pPr>
              <a:lnSpc>
                <a:spcPct val="85000"/>
              </a:lnSpc>
              <a:defRPr sz="6600" b="1"/>
            </a:lvl1pPr>
          </a:lstStyle>
          <a:p>
            <a:r>
              <a:rPr lang="en-US"/>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pPr>
              <a:defRPr/>
            </a:pPr>
            <a:endParaRPr lang="en-US"/>
          </a:p>
        </p:txBody>
      </p:sp>
      <p:sp>
        <p:nvSpPr>
          <p:cNvPr id="5" name="Footer Placeholder 4"/>
          <p:cNvSpPr>
            <a:spLocks noGrp="1"/>
          </p:cNvSpPr>
          <p:nvPr>
            <p:ph type="ftr" sz="quarter" idx="11"/>
          </p:nvPr>
        </p:nvSpPr>
        <p:spPr>
          <a:xfrm>
            <a:off x="1623376" y="6282268"/>
            <a:ext cx="4745736" cy="365125"/>
          </a:xfrm>
        </p:spPr>
        <p:txBody>
          <a:bodyPr/>
          <a:lstStyle>
            <a:lvl1pPr>
              <a:defRPr>
                <a:solidFill>
                  <a:schemeClr val="accent1">
                    <a:lumMod val="50000"/>
                  </a:schemeClr>
                </a:solidFill>
              </a:defRPr>
            </a:lvl1pPr>
          </a:lstStyle>
          <a:p>
            <a:pPr>
              <a:defRPr/>
            </a:pPr>
            <a:endParaRPr lang="en-US"/>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35B0DFC1-63DF-CD4F-9D46-612051A43FBE}" type="slidenum">
              <a:rPr lang="en-US" altLang="en-US" smtClean="0"/>
              <a:pPr/>
              <a:t>‹#›</a:t>
            </a:fld>
            <a:endParaRPr lang="en-US" altLang="en-US"/>
          </a:p>
        </p:txBody>
      </p:sp>
    </p:spTree>
    <p:extLst>
      <p:ext uri="{BB962C8B-B14F-4D97-AF65-F5344CB8AC3E}">
        <p14:creationId xmlns:p14="http://schemas.microsoft.com/office/powerpoint/2010/main" val="1859939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2140CDBB-7B94-6840-836E-C3553C5FBA59}" type="slidenum">
              <a:rPr lang="en-US" altLang="en-US" smtClean="0"/>
              <a:pPr/>
              <a:t>‹#›</a:t>
            </a:fld>
            <a:endParaRPr lang="en-US" altLang="en-US"/>
          </a:p>
        </p:txBody>
      </p:sp>
    </p:spTree>
    <p:extLst>
      <p:ext uri="{BB962C8B-B14F-4D97-AF65-F5344CB8AC3E}">
        <p14:creationId xmlns:p14="http://schemas.microsoft.com/office/powerpoint/2010/main" val="2092692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A4AA0E2E-01F1-F841-9241-2F052989315B}" type="slidenum">
              <a:rPr lang="en-US" altLang="en-US" smtClean="0"/>
              <a:pPr/>
              <a:t>‹#›</a:t>
            </a:fld>
            <a:endParaRPr lang="en-US" alt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76111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accent1">
                    <a:lumMod val="50000"/>
                  </a:schemeClr>
                </a:solidFill>
              </a:defRPr>
            </a:lvl1pPr>
          </a:lstStyle>
          <a:p>
            <a:pPr>
              <a:defRPr/>
            </a:pPr>
            <a:endParaRPr lang="en-US"/>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pPr>
              <a:defRPr/>
            </a:pPr>
            <a:endParaRPr lang="en-US"/>
          </a:p>
        </p:txBody>
      </p:sp>
      <p:sp>
        <p:nvSpPr>
          <p:cNvPr id="5" name="Slide Number Placeholder 4"/>
          <p:cNvSpPr>
            <a:spLocks noGrp="1"/>
          </p:cNvSpPr>
          <p:nvPr>
            <p:ph type="sldNum" sz="quarter" idx="12"/>
          </p:nvPr>
        </p:nvSpPr>
        <p:spPr/>
        <p:txBody>
          <a:bodyPr/>
          <a:lstStyle/>
          <a:p>
            <a:fld id="{8B6821E7-37CA-B144-A193-0D0CC1791280}" type="slidenum">
              <a:rPr lang="en-US" altLang="en-US" smtClean="0"/>
              <a:pPr/>
              <a:t>‹#›</a:t>
            </a:fld>
            <a:endParaRPr lang="en-US" alt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71158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E7D909FC-5E76-AE40-96D4-E66ED57E80F9}" type="slidenum">
              <a:rPr lang="en-US" altLang="en-US" smtClean="0"/>
              <a:pPr/>
              <a:t>‹#›</a:t>
            </a:fld>
            <a:endParaRPr lang="en-US" altLang="en-US"/>
          </a:p>
        </p:txBody>
      </p:sp>
    </p:spTree>
    <p:extLst>
      <p:ext uri="{BB962C8B-B14F-4D97-AF65-F5344CB8AC3E}">
        <p14:creationId xmlns:p14="http://schemas.microsoft.com/office/powerpoint/2010/main" val="2271416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12230" y="685800"/>
            <a:ext cx="2400300" cy="1737360"/>
          </a:xfrm>
        </p:spPr>
        <p:txBody>
          <a:bodyPr anchor="b">
            <a:normAutofit/>
          </a:bodyPr>
          <a:lstStyle>
            <a:lvl1pPr>
              <a:defRPr sz="2800" b="1"/>
            </a:lvl1pPr>
          </a:lstStyle>
          <a:p>
            <a:r>
              <a:rPr lang="en-US"/>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9" name="Date Placeholder 8"/>
          <p:cNvSpPr>
            <a:spLocks noGrp="1"/>
          </p:cNvSpPr>
          <p:nvPr>
            <p:ph type="dt" sz="half" idx="10"/>
          </p:nvPr>
        </p:nvSpPr>
        <p:spPr/>
        <p:txBody>
          <a:bodyPr/>
          <a:lstStyle/>
          <a:p>
            <a:pPr>
              <a:defRPr/>
            </a:pPr>
            <a:endParaRPr lang="en-US"/>
          </a:p>
        </p:txBody>
      </p:sp>
      <p:sp>
        <p:nvSpPr>
          <p:cNvPr id="10" name="Footer Placeholder 9"/>
          <p:cNvSpPr>
            <a:spLocks noGrp="1"/>
          </p:cNvSpPr>
          <p:nvPr>
            <p:ph type="ftr" sz="quarter" idx="11"/>
          </p:nvPr>
        </p:nvSpPr>
        <p:spPr/>
        <p:txBody>
          <a:bodyPr/>
          <a:lstStyle/>
          <a:p>
            <a:pPr>
              <a:defRPr/>
            </a:pPr>
            <a:endParaRPr lang="en-US"/>
          </a:p>
        </p:txBody>
      </p:sp>
      <p:sp>
        <p:nvSpPr>
          <p:cNvPr id="11" name="Slide Number Placeholder 10"/>
          <p:cNvSpPr>
            <a:spLocks noGrp="1"/>
          </p:cNvSpPr>
          <p:nvPr>
            <p:ph type="sldNum" sz="quarter" idx="12"/>
          </p:nvPr>
        </p:nvSpPr>
        <p:spPr/>
        <p:txBody>
          <a:bodyPr/>
          <a:lstStyle/>
          <a:p>
            <a:fld id="{8E8BF412-39D0-284F-A8C1-F9866183FB29}" type="slidenum">
              <a:rPr lang="en-US" altLang="en-US" smtClean="0"/>
              <a:pPr/>
              <a:t>‹#›</a:t>
            </a:fld>
            <a:endParaRPr lang="en-US" altLang="en-US"/>
          </a:p>
        </p:txBody>
      </p:sp>
    </p:spTree>
    <p:extLst>
      <p:ext uri="{BB962C8B-B14F-4D97-AF65-F5344CB8AC3E}">
        <p14:creationId xmlns:p14="http://schemas.microsoft.com/office/powerpoint/2010/main" val="1615272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12230" y="685800"/>
            <a:ext cx="2400300" cy="1737360"/>
          </a:xfrm>
        </p:spPr>
        <p:txBody>
          <a:bodyPr anchor="b">
            <a:normAutofit/>
          </a:bodyPr>
          <a:lstStyle>
            <a:lvl1pPr>
              <a:defRPr sz="2800" b="1"/>
            </a:lvl1pPr>
          </a:lstStyle>
          <a:p>
            <a:r>
              <a:rPr lang="en-US"/>
              <a:t>Click to edit Master title style</a:t>
            </a:r>
            <a:endParaRPr lang="en-US" dirty="0"/>
          </a:p>
        </p:txBody>
      </p:sp>
      <p:sp>
        <p:nvSpPr>
          <p:cNvPr id="3" name="Picture Placeholder 2"/>
          <p:cNvSpPr>
            <a:spLocks noGrp="1"/>
          </p:cNvSpPr>
          <p:nvPr>
            <p:ph type="pic" idx="1"/>
          </p:nvPr>
        </p:nvSpPr>
        <p:spPr>
          <a:xfrm>
            <a:off x="0" y="0"/>
            <a:ext cx="6227805"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8" name="Date Placeholder 7"/>
          <p:cNvSpPr>
            <a:spLocks noGrp="1"/>
          </p:cNvSpPr>
          <p:nvPr>
            <p:ph type="dt" sz="half" idx="10"/>
          </p:nvPr>
        </p:nvSpPr>
        <p:spPr/>
        <p:txBody>
          <a:bodyPr/>
          <a:lstStyle/>
          <a:p>
            <a:pPr>
              <a:defRPr/>
            </a:pPr>
            <a:endParaRPr lang="en-US"/>
          </a:p>
        </p:txBody>
      </p:sp>
      <p:sp>
        <p:nvSpPr>
          <p:cNvPr id="10" name="Slide Number Placeholder 9"/>
          <p:cNvSpPr>
            <a:spLocks noGrp="1"/>
          </p:cNvSpPr>
          <p:nvPr>
            <p:ph type="sldNum" sz="quarter" idx="12"/>
          </p:nvPr>
        </p:nvSpPr>
        <p:spPr/>
        <p:txBody>
          <a:bodyPr/>
          <a:lstStyle/>
          <a:p>
            <a:fld id="{BDE09914-3328-F542-B29C-FCF90B933596}" type="slidenum">
              <a:rPr lang="en-US" altLang="en-US" smtClean="0"/>
              <a:pPr/>
              <a:t>‹#›</a:t>
            </a:fld>
            <a:endParaRPr lang="en-US" altLang="en-US"/>
          </a:p>
        </p:txBody>
      </p:sp>
    </p:spTree>
    <p:extLst>
      <p:ext uri="{BB962C8B-B14F-4D97-AF65-F5344CB8AC3E}">
        <p14:creationId xmlns:p14="http://schemas.microsoft.com/office/powerpoint/2010/main" val="3641944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pPr>
              <a:defRPr/>
            </a:pPr>
            <a:endParaRPr lang="en-US"/>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pPr>
              <a:defRPr/>
            </a:pPr>
            <a:endParaRPr lang="en-US"/>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F18B32D4-F0D1-074D-81D5-2468503E94A9}" type="slidenum">
              <a:rPr lang="en-US" altLang="en-US" smtClean="0"/>
              <a:pPr/>
              <a:t>‹#›</a:t>
            </a:fld>
            <a:endParaRPr lang="en-US" altLang="en-US"/>
          </a:p>
        </p:txBody>
      </p:sp>
    </p:spTree>
    <p:extLst>
      <p:ext uri="{BB962C8B-B14F-4D97-AF65-F5344CB8AC3E}">
        <p14:creationId xmlns:p14="http://schemas.microsoft.com/office/powerpoint/2010/main" val="3244988780"/>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Lst>
  <p:txStyles>
    <p:titleStyle>
      <a:lvl1pPr algn="l" defTabSz="914400" rtl="0" eaLnBrk="1" latinLnBrk="0" hangingPunct="1">
        <a:lnSpc>
          <a:spcPct val="90000"/>
        </a:lnSpc>
        <a:spcBef>
          <a:spcPct val="0"/>
        </a:spcBef>
        <a:buNone/>
        <a:defRPr sz="4200" b="1" kern="1200" cap="none"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AutoShape 2">
            <a:extLst>
              <a:ext uri="{FF2B5EF4-FFF2-40B4-BE49-F238E27FC236}">
                <a16:creationId xmlns:a16="http://schemas.microsoft.com/office/drawing/2014/main" id="{ADA615DC-229B-C14B-921D-9FD78F0C8DD0}"/>
              </a:ext>
            </a:extLst>
          </p:cNvPr>
          <p:cNvSpPr>
            <a:spLocks noGrp="1" noChangeArrowheads="1"/>
          </p:cNvSpPr>
          <p:nvPr>
            <p:ph type="ctrTitle"/>
          </p:nvPr>
        </p:nvSpPr>
        <p:spPr/>
        <p:txBody>
          <a:bodyPr/>
          <a:lstStyle/>
          <a:p>
            <a:pPr eaLnBrk="1" hangingPunct="1"/>
            <a:r>
              <a:rPr lang="en-US" altLang="en-US" sz="6000" dirty="0">
                <a:ea typeface="ＭＳ Ｐゴシック" panose="020B0600070205080204" pitchFamily="34" charset="-128"/>
              </a:rPr>
              <a:t>Chapters 8 &amp; 9: How to value bonds and stocks</a:t>
            </a:r>
          </a:p>
        </p:txBody>
      </p:sp>
      <p:sp>
        <p:nvSpPr>
          <p:cNvPr id="15362" name="Rectangle 3">
            <a:extLst>
              <a:ext uri="{FF2B5EF4-FFF2-40B4-BE49-F238E27FC236}">
                <a16:creationId xmlns:a16="http://schemas.microsoft.com/office/drawing/2014/main" id="{36F58C54-A2C4-4243-A6CE-FA4170686FAC}"/>
              </a:ext>
            </a:extLst>
          </p:cNvPr>
          <p:cNvSpPr>
            <a:spLocks noGrp="1" noChangeArrowheads="1"/>
          </p:cNvSpPr>
          <p:nvPr>
            <p:ph type="subTitle" idx="1"/>
          </p:nvPr>
        </p:nvSpPr>
        <p:spPr/>
        <p:txBody>
          <a:bodyPr/>
          <a:lstStyle/>
          <a:p>
            <a:pPr eaLnBrk="1" hangingPunct="1"/>
            <a:r>
              <a:rPr lang="en-US" altLang="en-US" i="1" dirty="0">
                <a:ea typeface="ＭＳ Ｐゴシック" panose="020B0600070205080204" pitchFamily="34" charset="-128"/>
              </a:rPr>
              <a:t>Corporate Finance</a:t>
            </a:r>
          </a:p>
          <a:p>
            <a:pPr eaLnBrk="1" hangingPunct="1"/>
            <a:endParaRPr lang="en-US" altLang="en-US" dirty="0">
              <a:ea typeface="ＭＳ Ｐゴシック" panose="020B0600070205080204" pitchFamily="34"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AutoShape 2">
            <a:extLst>
              <a:ext uri="{FF2B5EF4-FFF2-40B4-BE49-F238E27FC236}">
                <a16:creationId xmlns:a16="http://schemas.microsoft.com/office/drawing/2014/main" id="{2A7D58CF-6BCE-B543-B323-0AAE25BBF15E}"/>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Bond example, III</a:t>
            </a:r>
          </a:p>
        </p:txBody>
      </p:sp>
      <p:sp>
        <p:nvSpPr>
          <p:cNvPr id="25602" name="Rectangle 3">
            <a:extLst>
              <a:ext uri="{FF2B5EF4-FFF2-40B4-BE49-F238E27FC236}">
                <a16:creationId xmlns:a16="http://schemas.microsoft.com/office/drawing/2014/main" id="{8CA0B45E-63FC-2547-A741-480ECE3DA48E}"/>
              </a:ext>
            </a:extLst>
          </p:cNvPr>
          <p:cNvSpPr>
            <a:spLocks noGrp="1" noChangeArrowheads="1"/>
          </p:cNvSpPr>
          <p:nvPr>
            <p:ph idx="1"/>
          </p:nvPr>
        </p:nvSpPr>
        <p:spPr/>
        <p:txBody>
          <a:bodyPr/>
          <a:lstStyle/>
          <a:p>
            <a:pPr eaLnBrk="1" hangingPunct="1"/>
            <a:r>
              <a:rPr lang="en-US" altLang="en-US">
                <a:ea typeface="ＭＳ Ｐゴシック" panose="020B0600070205080204" pitchFamily="34" charset="-128"/>
              </a:rPr>
              <a:t>Suppose that Northern Inc. bonds have a $1,000 face value.  Annual coupon is $100.  The bonds mature in 20 years.  YTM = 10%.  What is the bond price?</a:t>
            </a:r>
          </a:p>
          <a:p>
            <a:pPr eaLnBrk="1" hangingPunct="1"/>
            <a:r>
              <a:rPr lang="en-US" altLang="en-US">
                <a:ea typeface="ＭＳ Ｐゴシック" panose="020B0600070205080204" pitchFamily="34" charset="-128"/>
              </a:rPr>
              <a:t>Calculator: 100 PMT; 1000 FV; 20 N; 10 I/Y; CPT PV.  The answer is: PV = -1,000.</a:t>
            </a:r>
          </a:p>
          <a:p>
            <a:pPr eaLnBrk="1" hangingPunct="1"/>
            <a:r>
              <a:rPr lang="en-US" altLang="en-US">
                <a:ea typeface="ＭＳ Ｐゴシック" panose="020B0600070205080204" pitchFamily="34" charset="-128"/>
              </a:rPr>
              <a:t>Lesson: if payment rate equals to discount rate, the bond price is simply the FV.</a:t>
            </a:r>
          </a:p>
          <a:p>
            <a:pPr eaLnBrk="1" hangingPunct="1"/>
            <a:endParaRPr lang="en-US" altLang="en-US">
              <a:ea typeface="ＭＳ Ｐゴシック" panose="020B0600070205080204" pitchFamily="34"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AutoShape 2">
            <a:extLst>
              <a:ext uri="{FF2B5EF4-FFF2-40B4-BE49-F238E27FC236}">
                <a16:creationId xmlns:a16="http://schemas.microsoft.com/office/drawing/2014/main" id="{51B8D8E9-92D5-A04F-AAF6-9983E530A49A}"/>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YTM example</a:t>
            </a:r>
          </a:p>
        </p:txBody>
      </p:sp>
      <p:sp>
        <p:nvSpPr>
          <p:cNvPr id="26626" name="Rectangle 3">
            <a:extLst>
              <a:ext uri="{FF2B5EF4-FFF2-40B4-BE49-F238E27FC236}">
                <a16:creationId xmlns:a16="http://schemas.microsoft.com/office/drawing/2014/main" id="{5673C973-EA5B-7E44-A02A-DB63E2DD82BC}"/>
              </a:ext>
            </a:extLst>
          </p:cNvPr>
          <p:cNvSpPr>
            <a:spLocks noGrp="1" noChangeArrowheads="1"/>
          </p:cNvSpPr>
          <p:nvPr>
            <p:ph idx="1"/>
          </p:nvPr>
        </p:nvSpPr>
        <p:spPr/>
        <p:txBody>
          <a:bodyPr/>
          <a:lstStyle/>
          <a:p>
            <a:pPr eaLnBrk="1" hangingPunct="1"/>
            <a:r>
              <a:rPr lang="en-US" altLang="en-US">
                <a:ea typeface="ＭＳ Ｐゴシック" panose="020B0600070205080204" pitchFamily="34" charset="-128"/>
              </a:rPr>
              <a:t>Northern Inc. issued 12-year bonds 2 years ago at a coupon rate of 8.4%.  The bonds make semiannual payments.  If these bonds currently sell for 110% of par value, what is the YTM?</a:t>
            </a:r>
          </a:p>
          <a:p>
            <a:pPr eaLnBrk="1" hangingPunct="1"/>
            <a:r>
              <a:rPr lang="en-US" altLang="en-US">
                <a:ea typeface="ＭＳ Ｐゴシック" panose="020B0600070205080204" pitchFamily="34" charset="-128"/>
              </a:rPr>
              <a:t>Calculator: 42 PMT; 1000 FV; 20 N; -1100 PV; CPT I/Y.  The answer is: I/Y = 3.4966.</a:t>
            </a:r>
          </a:p>
          <a:p>
            <a:pPr eaLnBrk="1" hangingPunct="1"/>
            <a:r>
              <a:rPr lang="en-US" altLang="en-US">
                <a:ea typeface="ＭＳ Ｐゴシック" panose="020B0600070205080204" pitchFamily="34" charset="-128"/>
              </a:rPr>
              <a:t>YTM = 2 </a:t>
            </a:r>
            <a:r>
              <a:rPr lang="en-US" altLang="en-US">
                <a:ea typeface="ＭＳ Ｐゴシック" panose="020B0600070205080204" pitchFamily="34" charset="-128"/>
                <a:cs typeface="Arial" panose="020B0604020202020204" pitchFamily="34" charset="0"/>
              </a:rPr>
              <a:t>× 3.4966 = 6.9932 (%).</a:t>
            </a: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AutoShape 2">
            <a:extLst>
              <a:ext uri="{FF2B5EF4-FFF2-40B4-BE49-F238E27FC236}">
                <a16:creationId xmlns:a16="http://schemas.microsoft.com/office/drawing/2014/main" id="{FBFD5FAC-66E2-2749-9686-F8AE230DA860}"/>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Bond price and YTM</a:t>
            </a:r>
          </a:p>
        </p:txBody>
      </p:sp>
      <p:sp>
        <p:nvSpPr>
          <p:cNvPr id="27650" name="Rectangle 3">
            <a:extLst>
              <a:ext uri="{FF2B5EF4-FFF2-40B4-BE49-F238E27FC236}">
                <a16:creationId xmlns:a16="http://schemas.microsoft.com/office/drawing/2014/main" id="{4B3B6CA2-1EC9-D84E-9472-F1E8010C9343}"/>
              </a:ext>
            </a:extLst>
          </p:cNvPr>
          <p:cNvSpPr>
            <a:spLocks noGrp="1" noChangeArrowheads="1"/>
          </p:cNvSpPr>
          <p:nvPr>
            <p:ph idx="1"/>
          </p:nvPr>
        </p:nvSpPr>
        <p:spPr/>
        <p:txBody>
          <a:bodyPr/>
          <a:lstStyle/>
          <a:p>
            <a:pPr eaLnBrk="1" hangingPunct="1"/>
            <a:r>
              <a:rPr lang="en-US" altLang="en-US">
                <a:ea typeface="ＭＳ Ｐゴシック" panose="020B0600070205080204" pitchFamily="34" charset="-128"/>
              </a:rPr>
              <a:t>Recall from Chapter 4: Holding time period constant – the higher the interest (discount) rate, the smaller the PV.</a:t>
            </a:r>
          </a:p>
          <a:p>
            <a:pPr eaLnBrk="1" hangingPunct="1"/>
            <a:r>
              <a:rPr lang="en-US" altLang="en-US">
                <a:ea typeface="ＭＳ Ｐゴシック" panose="020B0600070205080204" pitchFamily="34" charset="-128"/>
              </a:rPr>
              <a:t>Because YTM is closely related to discount rate, one would expect that YTM is negatively related to bond price.</a:t>
            </a:r>
          </a:p>
          <a:p>
            <a:pPr eaLnBrk="1" hangingPunct="1"/>
            <a:r>
              <a:rPr lang="en-US" altLang="en-US">
                <a:ea typeface="ＭＳ Ｐゴシック" panose="020B0600070205080204" pitchFamily="34" charset="-128"/>
              </a:rPr>
              <a:t>That is, market interest rates rise </a:t>
            </a:r>
            <a:r>
              <a:rPr lang="en-US" altLang="en-US">
                <a:ea typeface="ＭＳ Ｐゴシック" panose="020B0600070205080204" pitchFamily="34" charset="-128"/>
                <a:sym typeface="Symbol" pitchFamily="2" charset="2"/>
              </a:rPr>
              <a:t> yield (YTM) increases  bond price falls.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1B0F84A0-F61E-674B-AE63-EC4123EC06E1}"/>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YTM and bond price</a:t>
            </a:r>
          </a:p>
        </p:txBody>
      </p:sp>
      <p:sp>
        <p:nvSpPr>
          <p:cNvPr id="28674" name="Line 3">
            <a:extLst>
              <a:ext uri="{FF2B5EF4-FFF2-40B4-BE49-F238E27FC236}">
                <a16:creationId xmlns:a16="http://schemas.microsoft.com/office/drawing/2014/main" id="{582D19AB-6691-944D-B287-1B352B35BE37}"/>
              </a:ext>
            </a:extLst>
          </p:cNvPr>
          <p:cNvSpPr>
            <a:spLocks noChangeShapeType="1"/>
          </p:cNvSpPr>
          <p:nvPr/>
        </p:nvSpPr>
        <p:spPr bwMode="auto">
          <a:xfrm>
            <a:off x="1243013" y="2374900"/>
            <a:ext cx="23812" cy="322421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5" name="Line 4">
            <a:extLst>
              <a:ext uri="{FF2B5EF4-FFF2-40B4-BE49-F238E27FC236}">
                <a16:creationId xmlns:a16="http://schemas.microsoft.com/office/drawing/2014/main" id="{5C3A62CE-B344-B544-923A-8C7B75FC3DAE}"/>
              </a:ext>
            </a:extLst>
          </p:cNvPr>
          <p:cNvSpPr>
            <a:spLocks noChangeShapeType="1"/>
          </p:cNvSpPr>
          <p:nvPr/>
        </p:nvSpPr>
        <p:spPr bwMode="auto">
          <a:xfrm>
            <a:off x="1227138" y="5599113"/>
            <a:ext cx="38100" cy="3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6" name="Line 5">
            <a:extLst>
              <a:ext uri="{FF2B5EF4-FFF2-40B4-BE49-F238E27FC236}">
                <a16:creationId xmlns:a16="http://schemas.microsoft.com/office/drawing/2014/main" id="{0EBFA62A-9D04-9540-B686-E1591C172160}"/>
              </a:ext>
            </a:extLst>
          </p:cNvPr>
          <p:cNvSpPr>
            <a:spLocks noChangeShapeType="1"/>
          </p:cNvSpPr>
          <p:nvPr/>
        </p:nvSpPr>
        <p:spPr bwMode="auto">
          <a:xfrm>
            <a:off x="1208088" y="4840288"/>
            <a:ext cx="38100" cy="15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7" name="Line 6">
            <a:extLst>
              <a:ext uri="{FF2B5EF4-FFF2-40B4-BE49-F238E27FC236}">
                <a16:creationId xmlns:a16="http://schemas.microsoft.com/office/drawing/2014/main" id="{56AA26B6-58A6-C644-A51F-4D40324EF844}"/>
              </a:ext>
            </a:extLst>
          </p:cNvPr>
          <p:cNvSpPr>
            <a:spLocks noChangeShapeType="1"/>
          </p:cNvSpPr>
          <p:nvPr/>
        </p:nvSpPr>
        <p:spPr bwMode="auto">
          <a:xfrm>
            <a:off x="1208088" y="4049713"/>
            <a:ext cx="38100" cy="15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8" name="Line 7">
            <a:extLst>
              <a:ext uri="{FF2B5EF4-FFF2-40B4-BE49-F238E27FC236}">
                <a16:creationId xmlns:a16="http://schemas.microsoft.com/office/drawing/2014/main" id="{4F25EE73-4AF0-1647-9F63-060EFDAD1543}"/>
              </a:ext>
            </a:extLst>
          </p:cNvPr>
          <p:cNvSpPr>
            <a:spLocks noChangeShapeType="1"/>
          </p:cNvSpPr>
          <p:nvPr/>
        </p:nvSpPr>
        <p:spPr bwMode="auto">
          <a:xfrm>
            <a:off x="1208088" y="3286125"/>
            <a:ext cx="38100" cy="15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9" name="Line 8">
            <a:extLst>
              <a:ext uri="{FF2B5EF4-FFF2-40B4-BE49-F238E27FC236}">
                <a16:creationId xmlns:a16="http://schemas.microsoft.com/office/drawing/2014/main" id="{9B546A5F-0C6E-794B-B502-9472FD04CDD8}"/>
              </a:ext>
            </a:extLst>
          </p:cNvPr>
          <p:cNvSpPr>
            <a:spLocks noChangeShapeType="1"/>
          </p:cNvSpPr>
          <p:nvPr/>
        </p:nvSpPr>
        <p:spPr bwMode="auto">
          <a:xfrm>
            <a:off x="1208088" y="2511425"/>
            <a:ext cx="38100" cy="15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0" name="Line 10">
            <a:extLst>
              <a:ext uri="{FF2B5EF4-FFF2-40B4-BE49-F238E27FC236}">
                <a16:creationId xmlns:a16="http://schemas.microsoft.com/office/drawing/2014/main" id="{949758B9-417C-DC44-97F6-D63DC1D08567}"/>
              </a:ext>
            </a:extLst>
          </p:cNvPr>
          <p:cNvSpPr>
            <a:spLocks noChangeShapeType="1"/>
          </p:cNvSpPr>
          <p:nvPr/>
        </p:nvSpPr>
        <p:spPr bwMode="auto">
          <a:xfrm>
            <a:off x="1265238" y="5599113"/>
            <a:ext cx="6742112" cy="31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1" name="Line 11">
            <a:extLst>
              <a:ext uri="{FF2B5EF4-FFF2-40B4-BE49-F238E27FC236}">
                <a16:creationId xmlns:a16="http://schemas.microsoft.com/office/drawing/2014/main" id="{0C213160-0273-EF40-B1DF-F4F3FB54F4C8}"/>
              </a:ext>
            </a:extLst>
          </p:cNvPr>
          <p:cNvSpPr>
            <a:spLocks noChangeShapeType="1"/>
          </p:cNvSpPr>
          <p:nvPr/>
        </p:nvSpPr>
        <p:spPr bwMode="auto">
          <a:xfrm flipV="1">
            <a:off x="1265238" y="5599113"/>
            <a:ext cx="1587" cy="476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2" name="Line 12">
            <a:extLst>
              <a:ext uri="{FF2B5EF4-FFF2-40B4-BE49-F238E27FC236}">
                <a16:creationId xmlns:a16="http://schemas.microsoft.com/office/drawing/2014/main" id="{AD1E4B7B-33CC-9B40-9F47-8F9EEC2E75AB}"/>
              </a:ext>
            </a:extLst>
          </p:cNvPr>
          <p:cNvSpPr>
            <a:spLocks noChangeShapeType="1"/>
          </p:cNvSpPr>
          <p:nvPr/>
        </p:nvSpPr>
        <p:spPr bwMode="auto">
          <a:xfrm flipV="1">
            <a:off x="1941513" y="5618163"/>
            <a:ext cx="1587" cy="476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3" name="Line 13">
            <a:extLst>
              <a:ext uri="{FF2B5EF4-FFF2-40B4-BE49-F238E27FC236}">
                <a16:creationId xmlns:a16="http://schemas.microsoft.com/office/drawing/2014/main" id="{787B4811-072F-1A46-BD2E-3DEE1AB90895}"/>
              </a:ext>
            </a:extLst>
          </p:cNvPr>
          <p:cNvSpPr>
            <a:spLocks noChangeShapeType="1"/>
          </p:cNvSpPr>
          <p:nvPr/>
        </p:nvSpPr>
        <p:spPr bwMode="auto">
          <a:xfrm flipV="1">
            <a:off x="2617788" y="5618163"/>
            <a:ext cx="1587" cy="476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4" name="Line 14">
            <a:extLst>
              <a:ext uri="{FF2B5EF4-FFF2-40B4-BE49-F238E27FC236}">
                <a16:creationId xmlns:a16="http://schemas.microsoft.com/office/drawing/2014/main" id="{431EFCF9-DA3E-E144-BA48-E12B0BCCDCB2}"/>
              </a:ext>
            </a:extLst>
          </p:cNvPr>
          <p:cNvSpPr>
            <a:spLocks noChangeShapeType="1"/>
          </p:cNvSpPr>
          <p:nvPr/>
        </p:nvSpPr>
        <p:spPr bwMode="auto">
          <a:xfrm flipV="1">
            <a:off x="3284538" y="5618163"/>
            <a:ext cx="1587" cy="476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5" name="Line 15">
            <a:extLst>
              <a:ext uri="{FF2B5EF4-FFF2-40B4-BE49-F238E27FC236}">
                <a16:creationId xmlns:a16="http://schemas.microsoft.com/office/drawing/2014/main" id="{C98D7A1E-6A57-AA4C-B496-D7E5932E0412}"/>
              </a:ext>
            </a:extLst>
          </p:cNvPr>
          <p:cNvSpPr>
            <a:spLocks noChangeShapeType="1"/>
          </p:cNvSpPr>
          <p:nvPr/>
        </p:nvSpPr>
        <p:spPr bwMode="auto">
          <a:xfrm flipV="1">
            <a:off x="3960813" y="5618163"/>
            <a:ext cx="1587" cy="476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6" name="Line 16">
            <a:extLst>
              <a:ext uri="{FF2B5EF4-FFF2-40B4-BE49-F238E27FC236}">
                <a16:creationId xmlns:a16="http://schemas.microsoft.com/office/drawing/2014/main" id="{3F078C63-88F7-8841-9973-8D0988ADEDDA}"/>
              </a:ext>
            </a:extLst>
          </p:cNvPr>
          <p:cNvSpPr>
            <a:spLocks noChangeShapeType="1"/>
          </p:cNvSpPr>
          <p:nvPr/>
        </p:nvSpPr>
        <p:spPr bwMode="auto">
          <a:xfrm flipV="1">
            <a:off x="4635500" y="5618163"/>
            <a:ext cx="1588" cy="476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7" name="Line 17">
            <a:extLst>
              <a:ext uri="{FF2B5EF4-FFF2-40B4-BE49-F238E27FC236}">
                <a16:creationId xmlns:a16="http://schemas.microsoft.com/office/drawing/2014/main" id="{65B8E31B-460D-EA4D-A5A7-7161F1DDF875}"/>
              </a:ext>
            </a:extLst>
          </p:cNvPr>
          <p:cNvSpPr>
            <a:spLocks noChangeShapeType="1"/>
          </p:cNvSpPr>
          <p:nvPr/>
        </p:nvSpPr>
        <p:spPr bwMode="auto">
          <a:xfrm flipV="1">
            <a:off x="5311775" y="5618163"/>
            <a:ext cx="1588" cy="476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8" name="Line 18">
            <a:extLst>
              <a:ext uri="{FF2B5EF4-FFF2-40B4-BE49-F238E27FC236}">
                <a16:creationId xmlns:a16="http://schemas.microsoft.com/office/drawing/2014/main" id="{8CD7C4EE-D339-D648-B2B5-47AD26F09DE2}"/>
              </a:ext>
            </a:extLst>
          </p:cNvPr>
          <p:cNvSpPr>
            <a:spLocks noChangeShapeType="1"/>
          </p:cNvSpPr>
          <p:nvPr/>
        </p:nvSpPr>
        <p:spPr bwMode="auto">
          <a:xfrm flipV="1">
            <a:off x="5988050" y="5618163"/>
            <a:ext cx="1588" cy="476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9" name="Line 19">
            <a:extLst>
              <a:ext uri="{FF2B5EF4-FFF2-40B4-BE49-F238E27FC236}">
                <a16:creationId xmlns:a16="http://schemas.microsoft.com/office/drawing/2014/main" id="{E433B946-80BC-A34B-BE37-D334A69BE6B4}"/>
              </a:ext>
            </a:extLst>
          </p:cNvPr>
          <p:cNvSpPr>
            <a:spLocks noChangeShapeType="1"/>
          </p:cNvSpPr>
          <p:nvPr/>
        </p:nvSpPr>
        <p:spPr bwMode="auto">
          <a:xfrm flipV="1">
            <a:off x="6654800" y="5618163"/>
            <a:ext cx="1588" cy="476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90" name="Line 20">
            <a:extLst>
              <a:ext uri="{FF2B5EF4-FFF2-40B4-BE49-F238E27FC236}">
                <a16:creationId xmlns:a16="http://schemas.microsoft.com/office/drawing/2014/main" id="{3FFC3BA2-EA52-CB49-B9F0-C6910B6C06F9}"/>
              </a:ext>
            </a:extLst>
          </p:cNvPr>
          <p:cNvSpPr>
            <a:spLocks noChangeShapeType="1"/>
          </p:cNvSpPr>
          <p:nvPr/>
        </p:nvSpPr>
        <p:spPr bwMode="auto">
          <a:xfrm flipV="1">
            <a:off x="7331075" y="5618163"/>
            <a:ext cx="1588" cy="476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91" name="Line 21">
            <a:extLst>
              <a:ext uri="{FF2B5EF4-FFF2-40B4-BE49-F238E27FC236}">
                <a16:creationId xmlns:a16="http://schemas.microsoft.com/office/drawing/2014/main" id="{3032AB6F-E606-4640-A15D-40B545293D4C}"/>
              </a:ext>
            </a:extLst>
          </p:cNvPr>
          <p:cNvSpPr>
            <a:spLocks noChangeShapeType="1"/>
          </p:cNvSpPr>
          <p:nvPr/>
        </p:nvSpPr>
        <p:spPr bwMode="auto">
          <a:xfrm flipV="1">
            <a:off x="8007350" y="5618163"/>
            <a:ext cx="1588" cy="476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92" name="Rectangle 22">
            <a:extLst>
              <a:ext uri="{FF2B5EF4-FFF2-40B4-BE49-F238E27FC236}">
                <a16:creationId xmlns:a16="http://schemas.microsoft.com/office/drawing/2014/main" id="{2C88672F-FC4F-8345-9D28-66FB1E699F48}"/>
              </a:ext>
            </a:extLst>
          </p:cNvPr>
          <p:cNvSpPr>
            <a:spLocks noChangeArrowheads="1"/>
          </p:cNvSpPr>
          <p:nvPr/>
        </p:nvSpPr>
        <p:spPr bwMode="auto">
          <a:xfrm>
            <a:off x="731838" y="5464175"/>
            <a:ext cx="304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800</a:t>
            </a:r>
          </a:p>
        </p:txBody>
      </p:sp>
      <p:sp>
        <p:nvSpPr>
          <p:cNvPr id="28693" name="Rectangle 23">
            <a:extLst>
              <a:ext uri="{FF2B5EF4-FFF2-40B4-BE49-F238E27FC236}">
                <a16:creationId xmlns:a16="http://schemas.microsoft.com/office/drawing/2014/main" id="{516B05BC-0CF2-BF4F-BFF8-BFDB63272937}"/>
              </a:ext>
            </a:extLst>
          </p:cNvPr>
          <p:cNvSpPr>
            <a:spLocks noChangeArrowheads="1"/>
          </p:cNvSpPr>
          <p:nvPr/>
        </p:nvSpPr>
        <p:spPr bwMode="auto">
          <a:xfrm>
            <a:off x="665163" y="4689475"/>
            <a:ext cx="406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1000</a:t>
            </a:r>
          </a:p>
        </p:txBody>
      </p:sp>
      <p:sp>
        <p:nvSpPr>
          <p:cNvPr id="28694" name="Rectangle 24">
            <a:extLst>
              <a:ext uri="{FF2B5EF4-FFF2-40B4-BE49-F238E27FC236}">
                <a16:creationId xmlns:a16="http://schemas.microsoft.com/office/drawing/2014/main" id="{694544AC-337E-C740-A795-B945326F23D9}"/>
              </a:ext>
            </a:extLst>
          </p:cNvPr>
          <p:cNvSpPr>
            <a:spLocks noChangeArrowheads="1"/>
          </p:cNvSpPr>
          <p:nvPr/>
        </p:nvSpPr>
        <p:spPr bwMode="auto">
          <a:xfrm>
            <a:off x="665163" y="3913188"/>
            <a:ext cx="406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1100</a:t>
            </a:r>
          </a:p>
        </p:txBody>
      </p:sp>
      <p:sp>
        <p:nvSpPr>
          <p:cNvPr id="28695" name="Rectangle 25">
            <a:extLst>
              <a:ext uri="{FF2B5EF4-FFF2-40B4-BE49-F238E27FC236}">
                <a16:creationId xmlns:a16="http://schemas.microsoft.com/office/drawing/2014/main" id="{505F7B5A-D008-BA4D-B687-69E924ABD3FA}"/>
              </a:ext>
            </a:extLst>
          </p:cNvPr>
          <p:cNvSpPr>
            <a:spLocks noChangeArrowheads="1"/>
          </p:cNvSpPr>
          <p:nvPr/>
        </p:nvSpPr>
        <p:spPr bwMode="auto">
          <a:xfrm>
            <a:off x="665163" y="3151188"/>
            <a:ext cx="406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1200</a:t>
            </a:r>
          </a:p>
        </p:txBody>
      </p:sp>
      <p:sp>
        <p:nvSpPr>
          <p:cNvPr id="28696" name="Rectangle 26">
            <a:extLst>
              <a:ext uri="{FF2B5EF4-FFF2-40B4-BE49-F238E27FC236}">
                <a16:creationId xmlns:a16="http://schemas.microsoft.com/office/drawing/2014/main" id="{7D06D8F1-CE9C-5A46-8FE9-229231EB655A}"/>
              </a:ext>
            </a:extLst>
          </p:cNvPr>
          <p:cNvSpPr>
            <a:spLocks noChangeArrowheads="1"/>
          </p:cNvSpPr>
          <p:nvPr/>
        </p:nvSpPr>
        <p:spPr bwMode="auto">
          <a:xfrm>
            <a:off x="665163" y="2374900"/>
            <a:ext cx="406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1300</a:t>
            </a:r>
          </a:p>
        </p:txBody>
      </p:sp>
      <p:sp>
        <p:nvSpPr>
          <p:cNvPr id="28697" name="Rectangle 28">
            <a:extLst>
              <a:ext uri="{FF2B5EF4-FFF2-40B4-BE49-F238E27FC236}">
                <a16:creationId xmlns:a16="http://schemas.microsoft.com/office/drawing/2014/main" id="{6020FAD9-3FB2-C748-837D-79480430217F}"/>
              </a:ext>
            </a:extLst>
          </p:cNvPr>
          <p:cNvSpPr>
            <a:spLocks noChangeArrowheads="1"/>
          </p:cNvSpPr>
          <p:nvPr/>
        </p:nvSpPr>
        <p:spPr bwMode="auto">
          <a:xfrm>
            <a:off x="1236663" y="5729288"/>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0</a:t>
            </a:r>
          </a:p>
        </p:txBody>
      </p:sp>
      <p:sp>
        <p:nvSpPr>
          <p:cNvPr id="28698" name="Rectangle 29">
            <a:extLst>
              <a:ext uri="{FF2B5EF4-FFF2-40B4-BE49-F238E27FC236}">
                <a16:creationId xmlns:a16="http://schemas.microsoft.com/office/drawing/2014/main" id="{E3EFFC09-7294-C14C-8A4D-6D47B05BC110}"/>
              </a:ext>
            </a:extLst>
          </p:cNvPr>
          <p:cNvSpPr>
            <a:spLocks noChangeArrowheads="1"/>
          </p:cNvSpPr>
          <p:nvPr/>
        </p:nvSpPr>
        <p:spPr bwMode="auto">
          <a:xfrm>
            <a:off x="1827213" y="5729288"/>
            <a:ext cx="355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0.01</a:t>
            </a:r>
          </a:p>
        </p:txBody>
      </p:sp>
      <p:sp>
        <p:nvSpPr>
          <p:cNvPr id="28699" name="Rectangle 30">
            <a:extLst>
              <a:ext uri="{FF2B5EF4-FFF2-40B4-BE49-F238E27FC236}">
                <a16:creationId xmlns:a16="http://schemas.microsoft.com/office/drawing/2014/main" id="{92A67854-0385-7747-BE8C-F69F26BCD11B}"/>
              </a:ext>
            </a:extLst>
          </p:cNvPr>
          <p:cNvSpPr>
            <a:spLocks noChangeArrowheads="1"/>
          </p:cNvSpPr>
          <p:nvPr/>
        </p:nvSpPr>
        <p:spPr bwMode="auto">
          <a:xfrm>
            <a:off x="2503488" y="5729288"/>
            <a:ext cx="355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0.02</a:t>
            </a:r>
          </a:p>
        </p:txBody>
      </p:sp>
      <p:sp>
        <p:nvSpPr>
          <p:cNvPr id="28700" name="Rectangle 31">
            <a:extLst>
              <a:ext uri="{FF2B5EF4-FFF2-40B4-BE49-F238E27FC236}">
                <a16:creationId xmlns:a16="http://schemas.microsoft.com/office/drawing/2014/main" id="{914D55E8-17BC-984E-89E2-CCAAF09A4859}"/>
              </a:ext>
            </a:extLst>
          </p:cNvPr>
          <p:cNvSpPr>
            <a:spLocks noChangeArrowheads="1"/>
          </p:cNvSpPr>
          <p:nvPr/>
        </p:nvSpPr>
        <p:spPr bwMode="auto">
          <a:xfrm>
            <a:off x="3170238" y="5729288"/>
            <a:ext cx="355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0.03</a:t>
            </a:r>
          </a:p>
        </p:txBody>
      </p:sp>
      <p:sp>
        <p:nvSpPr>
          <p:cNvPr id="28701" name="Rectangle 32">
            <a:extLst>
              <a:ext uri="{FF2B5EF4-FFF2-40B4-BE49-F238E27FC236}">
                <a16:creationId xmlns:a16="http://schemas.microsoft.com/office/drawing/2014/main" id="{A52C97A1-4E87-3844-8418-A9004F679D12}"/>
              </a:ext>
            </a:extLst>
          </p:cNvPr>
          <p:cNvSpPr>
            <a:spLocks noChangeArrowheads="1"/>
          </p:cNvSpPr>
          <p:nvPr/>
        </p:nvSpPr>
        <p:spPr bwMode="auto">
          <a:xfrm>
            <a:off x="3846513" y="5729288"/>
            <a:ext cx="355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0.04</a:t>
            </a:r>
          </a:p>
        </p:txBody>
      </p:sp>
      <p:sp>
        <p:nvSpPr>
          <p:cNvPr id="28702" name="Rectangle 33">
            <a:extLst>
              <a:ext uri="{FF2B5EF4-FFF2-40B4-BE49-F238E27FC236}">
                <a16:creationId xmlns:a16="http://schemas.microsoft.com/office/drawing/2014/main" id="{55A64E51-1585-E745-9EBE-47286C7CF510}"/>
              </a:ext>
            </a:extLst>
          </p:cNvPr>
          <p:cNvSpPr>
            <a:spLocks noChangeArrowheads="1"/>
          </p:cNvSpPr>
          <p:nvPr/>
        </p:nvSpPr>
        <p:spPr bwMode="auto">
          <a:xfrm>
            <a:off x="4521200" y="5729288"/>
            <a:ext cx="355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0.05</a:t>
            </a:r>
          </a:p>
        </p:txBody>
      </p:sp>
      <p:sp>
        <p:nvSpPr>
          <p:cNvPr id="28703" name="Rectangle 34">
            <a:extLst>
              <a:ext uri="{FF2B5EF4-FFF2-40B4-BE49-F238E27FC236}">
                <a16:creationId xmlns:a16="http://schemas.microsoft.com/office/drawing/2014/main" id="{4BFE5024-2A0A-794F-9EC2-467B65AF387E}"/>
              </a:ext>
            </a:extLst>
          </p:cNvPr>
          <p:cNvSpPr>
            <a:spLocks noChangeArrowheads="1"/>
          </p:cNvSpPr>
          <p:nvPr/>
        </p:nvSpPr>
        <p:spPr bwMode="auto">
          <a:xfrm>
            <a:off x="5197475" y="5729288"/>
            <a:ext cx="355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0.06</a:t>
            </a:r>
          </a:p>
        </p:txBody>
      </p:sp>
      <p:sp>
        <p:nvSpPr>
          <p:cNvPr id="28704" name="Rectangle 35">
            <a:extLst>
              <a:ext uri="{FF2B5EF4-FFF2-40B4-BE49-F238E27FC236}">
                <a16:creationId xmlns:a16="http://schemas.microsoft.com/office/drawing/2014/main" id="{4DCD71E9-E549-AF4C-A461-AC9F76F1C3A8}"/>
              </a:ext>
            </a:extLst>
          </p:cNvPr>
          <p:cNvSpPr>
            <a:spLocks noChangeArrowheads="1"/>
          </p:cNvSpPr>
          <p:nvPr/>
        </p:nvSpPr>
        <p:spPr bwMode="auto">
          <a:xfrm>
            <a:off x="5873750" y="5729288"/>
            <a:ext cx="355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0.07</a:t>
            </a:r>
          </a:p>
        </p:txBody>
      </p:sp>
      <p:sp>
        <p:nvSpPr>
          <p:cNvPr id="28705" name="Rectangle 36">
            <a:extLst>
              <a:ext uri="{FF2B5EF4-FFF2-40B4-BE49-F238E27FC236}">
                <a16:creationId xmlns:a16="http://schemas.microsoft.com/office/drawing/2014/main" id="{8AC8206A-C993-7B4D-AC34-6C7C6821DFF5}"/>
              </a:ext>
            </a:extLst>
          </p:cNvPr>
          <p:cNvSpPr>
            <a:spLocks noChangeArrowheads="1"/>
          </p:cNvSpPr>
          <p:nvPr/>
        </p:nvSpPr>
        <p:spPr bwMode="auto">
          <a:xfrm>
            <a:off x="6540500" y="5729288"/>
            <a:ext cx="355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0.08</a:t>
            </a:r>
          </a:p>
        </p:txBody>
      </p:sp>
      <p:sp>
        <p:nvSpPr>
          <p:cNvPr id="28706" name="Rectangle 37">
            <a:extLst>
              <a:ext uri="{FF2B5EF4-FFF2-40B4-BE49-F238E27FC236}">
                <a16:creationId xmlns:a16="http://schemas.microsoft.com/office/drawing/2014/main" id="{6B5206EC-FB14-E842-8EAA-C1C26DD1AC0B}"/>
              </a:ext>
            </a:extLst>
          </p:cNvPr>
          <p:cNvSpPr>
            <a:spLocks noChangeArrowheads="1"/>
          </p:cNvSpPr>
          <p:nvPr/>
        </p:nvSpPr>
        <p:spPr bwMode="auto">
          <a:xfrm>
            <a:off x="7216775" y="5729288"/>
            <a:ext cx="355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0.09</a:t>
            </a:r>
          </a:p>
        </p:txBody>
      </p:sp>
      <p:sp>
        <p:nvSpPr>
          <p:cNvPr id="28707" name="Rectangle 38">
            <a:extLst>
              <a:ext uri="{FF2B5EF4-FFF2-40B4-BE49-F238E27FC236}">
                <a16:creationId xmlns:a16="http://schemas.microsoft.com/office/drawing/2014/main" id="{960DF3AE-CCD5-1F44-9373-1DEFF5B2D774}"/>
              </a:ext>
            </a:extLst>
          </p:cNvPr>
          <p:cNvSpPr>
            <a:spLocks noChangeArrowheads="1"/>
          </p:cNvSpPr>
          <p:nvPr/>
        </p:nvSpPr>
        <p:spPr bwMode="auto">
          <a:xfrm>
            <a:off x="7921625" y="5729288"/>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0.1</a:t>
            </a:r>
          </a:p>
        </p:txBody>
      </p:sp>
      <p:sp>
        <p:nvSpPr>
          <p:cNvPr id="28708" name="Rectangle 39">
            <a:extLst>
              <a:ext uri="{FF2B5EF4-FFF2-40B4-BE49-F238E27FC236}">
                <a16:creationId xmlns:a16="http://schemas.microsoft.com/office/drawing/2014/main" id="{A994047C-15E9-7A49-8781-8E10F30C8F4E}"/>
              </a:ext>
            </a:extLst>
          </p:cNvPr>
          <p:cNvSpPr>
            <a:spLocks noChangeArrowheads="1"/>
          </p:cNvSpPr>
          <p:nvPr/>
        </p:nvSpPr>
        <p:spPr bwMode="auto">
          <a:xfrm>
            <a:off x="6858000" y="6019800"/>
            <a:ext cx="1530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t>Discount Rate</a:t>
            </a:r>
            <a:endParaRPr lang="en-US" altLang="en-US" sz="2000"/>
          </a:p>
        </p:txBody>
      </p:sp>
      <p:sp>
        <p:nvSpPr>
          <p:cNvPr id="28709" name="Rectangle 40">
            <a:extLst>
              <a:ext uri="{FF2B5EF4-FFF2-40B4-BE49-F238E27FC236}">
                <a16:creationId xmlns:a16="http://schemas.microsoft.com/office/drawing/2014/main" id="{B864AF02-FD83-2040-8FAC-EFCC773AD6B5}"/>
              </a:ext>
            </a:extLst>
          </p:cNvPr>
          <p:cNvSpPr>
            <a:spLocks noChangeArrowheads="1"/>
          </p:cNvSpPr>
          <p:nvPr/>
        </p:nvSpPr>
        <p:spPr bwMode="auto">
          <a:xfrm rot="-5400000">
            <a:off x="-181769" y="3610769"/>
            <a:ext cx="1277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t>Bond Value</a:t>
            </a:r>
            <a:endParaRPr lang="en-US" altLang="en-US" sz="2000"/>
          </a:p>
        </p:txBody>
      </p:sp>
      <p:sp>
        <p:nvSpPr>
          <p:cNvPr id="219177" name="Line 41">
            <a:extLst>
              <a:ext uri="{FF2B5EF4-FFF2-40B4-BE49-F238E27FC236}">
                <a16:creationId xmlns:a16="http://schemas.microsoft.com/office/drawing/2014/main" id="{E02D50F7-5E39-3F4B-9476-D66DB3E5866B}"/>
              </a:ext>
            </a:extLst>
          </p:cNvPr>
          <p:cNvSpPr>
            <a:spLocks noChangeShapeType="1"/>
          </p:cNvSpPr>
          <p:nvPr/>
        </p:nvSpPr>
        <p:spPr bwMode="auto">
          <a:xfrm>
            <a:off x="1225550" y="4841875"/>
            <a:ext cx="6699250" cy="34925"/>
          </a:xfrm>
          <a:prstGeom prst="line">
            <a:avLst/>
          </a:prstGeom>
          <a:noFill/>
          <a:ln w="12700">
            <a:solidFill>
              <a:schemeClr val="tx1"/>
            </a:solidFill>
            <a:prstDash val="sysDot"/>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Arial" charset="0"/>
              <a:ea typeface="ＭＳ Ｐゴシック" charset="0"/>
            </a:endParaRPr>
          </a:p>
        </p:txBody>
      </p:sp>
      <p:grpSp>
        <p:nvGrpSpPr>
          <p:cNvPr id="219178" name="Group 42">
            <a:extLst>
              <a:ext uri="{FF2B5EF4-FFF2-40B4-BE49-F238E27FC236}">
                <a16:creationId xmlns:a16="http://schemas.microsoft.com/office/drawing/2014/main" id="{5E17E707-41E3-384C-8D96-01FDAC03038E}"/>
              </a:ext>
            </a:extLst>
          </p:cNvPr>
          <p:cNvGrpSpPr>
            <a:grpSpLocks/>
          </p:cNvGrpSpPr>
          <p:nvPr/>
        </p:nvGrpSpPr>
        <p:grpSpPr bwMode="auto">
          <a:xfrm>
            <a:off x="5264150" y="4841875"/>
            <a:ext cx="609600" cy="1479550"/>
            <a:chOff x="3888" y="1680"/>
            <a:chExt cx="384" cy="932"/>
          </a:xfrm>
        </p:grpSpPr>
        <p:sp>
          <p:nvSpPr>
            <p:cNvPr id="15405" name="Line 43">
              <a:extLst>
                <a:ext uri="{FF2B5EF4-FFF2-40B4-BE49-F238E27FC236}">
                  <a16:creationId xmlns:a16="http://schemas.microsoft.com/office/drawing/2014/main" id="{8E0E7160-739A-5848-8293-45C1D451F660}"/>
                </a:ext>
              </a:extLst>
            </p:cNvPr>
            <p:cNvSpPr>
              <a:spLocks noChangeShapeType="1"/>
            </p:cNvSpPr>
            <p:nvPr/>
          </p:nvSpPr>
          <p:spPr bwMode="auto">
            <a:xfrm>
              <a:off x="4080" y="1680"/>
              <a:ext cx="0" cy="720"/>
            </a:xfrm>
            <a:prstGeom prst="line">
              <a:avLst/>
            </a:prstGeom>
            <a:noFill/>
            <a:ln w="12700">
              <a:solidFill>
                <a:schemeClr val="tx1"/>
              </a:solidFill>
              <a:prstDash val="sysDot"/>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Arial" charset="0"/>
                <a:ea typeface="ＭＳ Ｐゴシック" charset="0"/>
              </a:endParaRPr>
            </a:p>
          </p:txBody>
        </p:sp>
        <p:sp>
          <p:nvSpPr>
            <p:cNvPr id="15406" name="Text Box 44">
              <a:extLst>
                <a:ext uri="{FF2B5EF4-FFF2-40B4-BE49-F238E27FC236}">
                  <a16:creationId xmlns:a16="http://schemas.microsoft.com/office/drawing/2014/main" id="{69207956-DB32-E843-A135-674C02DAC02E}"/>
                </a:ext>
              </a:extLst>
            </p:cNvPr>
            <p:cNvSpPr txBox="1">
              <a:spLocks noChangeArrowheads="1"/>
            </p:cNvSpPr>
            <p:nvPr/>
          </p:nvSpPr>
          <p:spPr bwMode="auto">
            <a:xfrm>
              <a:off x="3888" y="2400"/>
              <a:ext cx="384"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1600">
                  <a:latin typeface="Times New Roman" charset="0"/>
                </a:rPr>
                <a:t>6 3/8</a:t>
              </a:r>
            </a:p>
          </p:txBody>
        </p:sp>
      </p:grpSp>
      <p:sp>
        <p:nvSpPr>
          <p:cNvPr id="219181" name="Text Box 45">
            <a:extLst>
              <a:ext uri="{FF2B5EF4-FFF2-40B4-BE49-F238E27FC236}">
                <a16:creationId xmlns:a16="http://schemas.microsoft.com/office/drawing/2014/main" id="{392C6D00-E6AE-D047-8EB4-D192B909F86F}"/>
              </a:ext>
            </a:extLst>
          </p:cNvPr>
          <p:cNvSpPr txBox="1">
            <a:spLocks noChangeArrowheads="1"/>
          </p:cNvSpPr>
          <p:nvPr/>
        </p:nvSpPr>
        <p:spPr bwMode="auto">
          <a:xfrm>
            <a:off x="1149350" y="2374900"/>
            <a:ext cx="4724400" cy="830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defRPr/>
            </a:pPr>
            <a:r>
              <a:rPr lang="en-US" sz="2400">
                <a:latin typeface="Times New Roman" charset="0"/>
              </a:rPr>
              <a:t>When the YTM &lt; coupon, the bond trades at a premium.</a:t>
            </a:r>
          </a:p>
        </p:txBody>
      </p:sp>
      <p:sp>
        <p:nvSpPr>
          <p:cNvPr id="219182" name="Text Box 46">
            <a:extLst>
              <a:ext uri="{FF2B5EF4-FFF2-40B4-BE49-F238E27FC236}">
                <a16:creationId xmlns:a16="http://schemas.microsoft.com/office/drawing/2014/main" id="{B637B7CB-12F6-5341-ACD5-06F3FCC69A52}"/>
              </a:ext>
            </a:extLst>
          </p:cNvPr>
          <p:cNvSpPr txBox="1">
            <a:spLocks noChangeArrowheads="1"/>
          </p:cNvSpPr>
          <p:nvPr/>
        </p:nvSpPr>
        <p:spPr bwMode="auto">
          <a:xfrm>
            <a:off x="3435350" y="3714750"/>
            <a:ext cx="4343400"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defRPr/>
            </a:pPr>
            <a:r>
              <a:rPr lang="en-US" sz="2400">
                <a:latin typeface="Times New Roman" charset="0"/>
              </a:rPr>
              <a:t>When the YTM = coupon, the bond trades at par.</a:t>
            </a:r>
          </a:p>
        </p:txBody>
      </p:sp>
      <p:sp>
        <p:nvSpPr>
          <p:cNvPr id="219183" name="Text Box 47">
            <a:extLst>
              <a:ext uri="{FF2B5EF4-FFF2-40B4-BE49-F238E27FC236}">
                <a16:creationId xmlns:a16="http://schemas.microsoft.com/office/drawing/2014/main" id="{707A7653-D967-704D-A4FE-63D12C48DA99}"/>
              </a:ext>
            </a:extLst>
          </p:cNvPr>
          <p:cNvSpPr txBox="1">
            <a:spLocks noChangeArrowheads="1"/>
          </p:cNvSpPr>
          <p:nvPr/>
        </p:nvSpPr>
        <p:spPr bwMode="auto">
          <a:xfrm>
            <a:off x="762000" y="6400800"/>
            <a:ext cx="7391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defRPr/>
            </a:pPr>
            <a:r>
              <a:rPr lang="en-US" sz="2400">
                <a:latin typeface="Times New Roman" charset="0"/>
              </a:rPr>
              <a:t>When the YTM &gt; coupon, the bond trades at a discount.</a:t>
            </a:r>
          </a:p>
        </p:txBody>
      </p:sp>
      <p:sp>
        <p:nvSpPr>
          <p:cNvPr id="219184" name="Arc 48">
            <a:extLst>
              <a:ext uri="{FF2B5EF4-FFF2-40B4-BE49-F238E27FC236}">
                <a16:creationId xmlns:a16="http://schemas.microsoft.com/office/drawing/2014/main" id="{D305BCEC-D0D9-014E-838E-BE7129F13B1F}"/>
              </a:ext>
            </a:extLst>
          </p:cNvPr>
          <p:cNvSpPr>
            <a:spLocks/>
          </p:cNvSpPr>
          <p:nvPr/>
        </p:nvSpPr>
        <p:spPr bwMode="auto">
          <a:xfrm rot="326246" flipH="1">
            <a:off x="2009775" y="2057400"/>
            <a:ext cx="7134225" cy="2979738"/>
          </a:xfrm>
          <a:custGeom>
            <a:avLst/>
            <a:gdLst>
              <a:gd name="T0" fmla="*/ 2147483647 w 19513"/>
              <a:gd name="T1" fmla="*/ 2147483647 h 20955"/>
              <a:gd name="T2" fmla="*/ 2147483647 w 19513"/>
              <a:gd name="T3" fmla="*/ 2147483647 h 20955"/>
              <a:gd name="T4" fmla="*/ 0 w 19513"/>
              <a:gd name="T5" fmla="*/ 0 h 20955"/>
              <a:gd name="T6" fmla="*/ 0 60000 65536"/>
              <a:gd name="T7" fmla="*/ 0 60000 65536"/>
              <a:gd name="T8" fmla="*/ 0 60000 65536"/>
            </a:gdLst>
            <a:ahLst/>
            <a:cxnLst>
              <a:cxn ang="T6">
                <a:pos x="T0" y="T1"/>
              </a:cxn>
              <a:cxn ang="T7">
                <a:pos x="T2" y="T3"/>
              </a:cxn>
              <a:cxn ang="T8">
                <a:pos x="T4" y="T5"/>
              </a:cxn>
            </a:cxnLst>
            <a:rect l="0" t="0" r="r" b="b"/>
            <a:pathLst>
              <a:path w="19513" h="20955" fill="none" extrusionOk="0">
                <a:moveTo>
                  <a:pt x="19512" y="9262"/>
                </a:moveTo>
                <a:cubicBezTo>
                  <a:pt x="16742" y="15098"/>
                  <a:pt x="11505" y="19388"/>
                  <a:pt x="5239" y="20955"/>
                </a:cubicBezTo>
              </a:path>
              <a:path w="19513" h="20955" stroke="0" extrusionOk="0">
                <a:moveTo>
                  <a:pt x="19512" y="9262"/>
                </a:moveTo>
                <a:cubicBezTo>
                  <a:pt x="16742" y="15098"/>
                  <a:pt x="11505" y="19388"/>
                  <a:pt x="5239" y="20955"/>
                </a:cubicBezTo>
                <a:lnTo>
                  <a:pt x="0" y="0"/>
                </a:lnTo>
                <a:lnTo>
                  <a:pt x="19512" y="9262"/>
                </a:lnTo>
                <a:close/>
              </a:path>
            </a:pathLst>
          </a:custGeom>
          <a:noFill/>
          <a:ln w="38100" cap="sq">
            <a:solidFill>
              <a:srgbClr val="FF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19184"/>
                                        </p:tgtEl>
                                        <p:attrNameLst>
                                          <p:attrName>style.visibility</p:attrName>
                                        </p:attrNameLst>
                                      </p:cBhvr>
                                      <p:to>
                                        <p:strVal val="visible"/>
                                      </p:to>
                                    </p:set>
                                    <p:animEffect transition="in" filter="wipe(up)">
                                      <p:cBhvr>
                                        <p:cTn id="7" dur="500"/>
                                        <p:tgtEl>
                                          <p:spTgt spid="219184"/>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219178"/>
                                        </p:tgtEl>
                                        <p:attrNameLst>
                                          <p:attrName>style.visibility</p:attrName>
                                        </p:attrNameLst>
                                      </p:cBhvr>
                                      <p:to>
                                        <p:strVal val="visible"/>
                                      </p:to>
                                    </p:set>
                                    <p:animEffect transition="in" filter="wipe(down)">
                                      <p:cBhvr>
                                        <p:cTn id="11" dur="500"/>
                                        <p:tgtEl>
                                          <p:spTgt spid="219178"/>
                                        </p:tgtEl>
                                      </p:cBhvr>
                                    </p:animEffect>
                                  </p:childTnLst>
                                </p:cTn>
                              </p:par>
                            </p:childTnLst>
                          </p:cTn>
                        </p:par>
                        <p:par>
                          <p:cTn id="12" fill="hold" nodeType="afterGroup">
                            <p:stCondLst>
                              <p:cond delay="1000"/>
                            </p:stCondLst>
                            <p:childTnLst>
                              <p:par>
                                <p:cTn id="13" presetID="22" presetClass="entr" presetSubtype="2" fill="hold" nodeType="afterEffect">
                                  <p:stCondLst>
                                    <p:cond delay="0"/>
                                  </p:stCondLst>
                                  <p:childTnLst>
                                    <p:set>
                                      <p:cBhvr>
                                        <p:cTn id="14" dur="1" fill="hold">
                                          <p:stCondLst>
                                            <p:cond delay="0"/>
                                          </p:stCondLst>
                                        </p:cTn>
                                        <p:tgtEl>
                                          <p:spTgt spid="219177"/>
                                        </p:tgtEl>
                                        <p:attrNameLst>
                                          <p:attrName>style.visibility</p:attrName>
                                        </p:attrNameLst>
                                      </p:cBhvr>
                                      <p:to>
                                        <p:strVal val="visible"/>
                                      </p:to>
                                    </p:set>
                                    <p:animEffect transition="in" filter="wipe(right)">
                                      <p:cBhvr>
                                        <p:cTn id="15" dur="500"/>
                                        <p:tgtEl>
                                          <p:spTgt spid="219177"/>
                                        </p:tgtEl>
                                      </p:cBhvr>
                                    </p:animEffect>
                                  </p:childTnLst>
                                </p:cTn>
                              </p:par>
                            </p:childTnLst>
                          </p:cTn>
                        </p:par>
                        <p:par>
                          <p:cTn id="16" fill="hold" nodeType="afterGroup">
                            <p:stCondLst>
                              <p:cond delay="1500"/>
                            </p:stCondLst>
                            <p:childTnLst>
                              <p:par>
                                <p:cTn id="17" presetID="1" presetClass="entr" presetSubtype="0" fill="hold" grpId="0" nodeType="afterEffect">
                                  <p:stCondLst>
                                    <p:cond delay="0"/>
                                  </p:stCondLst>
                                  <p:childTnLst>
                                    <p:set>
                                      <p:cBhvr>
                                        <p:cTn id="18" dur="1" fill="hold">
                                          <p:stCondLst>
                                            <p:cond delay="499"/>
                                          </p:stCondLst>
                                        </p:cTn>
                                        <p:tgtEl>
                                          <p:spTgt spid="219181"/>
                                        </p:tgtEl>
                                        <p:attrNameLst>
                                          <p:attrName>style.visibility</p:attrName>
                                        </p:attrNameLst>
                                      </p:cBhvr>
                                      <p:to>
                                        <p:strVal val="visible"/>
                                      </p:to>
                                    </p:set>
                                  </p:childTnLst>
                                </p:cTn>
                              </p:par>
                            </p:childTnLst>
                          </p:cTn>
                        </p:par>
                        <p:par>
                          <p:cTn id="19" fill="hold" nodeType="afterGroup">
                            <p:stCondLst>
                              <p:cond delay="2000"/>
                            </p:stCondLst>
                            <p:childTnLst>
                              <p:par>
                                <p:cTn id="20" presetID="1" presetClass="entr" presetSubtype="0" fill="hold" grpId="0" nodeType="afterEffect">
                                  <p:stCondLst>
                                    <p:cond delay="0"/>
                                  </p:stCondLst>
                                  <p:childTnLst>
                                    <p:set>
                                      <p:cBhvr>
                                        <p:cTn id="21" dur="1" fill="hold">
                                          <p:stCondLst>
                                            <p:cond delay="499"/>
                                          </p:stCondLst>
                                        </p:cTn>
                                        <p:tgtEl>
                                          <p:spTgt spid="219182"/>
                                        </p:tgtEl>
                                        <p:attrNameLst>
                                          <p:attrName>style.visibility</p:attrName>
                                        </p:attrNameLst>
                                      </p:cBhvr>
                                      <p:to>
                                        <p:strVal val="visible"/>
                                      </p:to>
                                    </p:set>
                                  </p:childTnLst>
                                </p:cTn>
                              </p:par>
                            </p:childTnLst>
                          </p:cTn>
                        </p:par>
                        <p:par>
                          <p:cTn id="22" fill="hold" nodeType="afterGroup">
                            <p:stCondLst>
                              <p:cond delay="2500"/>
                            </p:stCondLst>
                            <p:childTnLst>
                              <p:par>
                                <p:cTn id="23" presetID="1" presetClass="entr" presetSubtype="0" fill="hold" grpId="0" nodeType="afterEffect">
                                  <p:stCondLst>
                                    <p:cond delay="0"/>
                                  </p:stCondLst>
                                  <p:childTnLst>
                                    <p:set>
                                      <p:cBhvr>
                                        <p:cTn id="24" dur="1" fill="hold">
                                          <p:stCondLst>
                                            <p:cond delay="499"/>
                                          </p:stCondLst>
                                        </p:cTn>
                                        <p:tgtEl>
                                          <p:spTgt spid="219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81" grpId="0" autoUpdateAnimBg="0"/>
      <p:bldP spid="219182" grpId="0" autoUpdateAnimBg="0"/>
      <p:bldP spid="219183"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4FFBBFD5-487D-B94F-81CE-422CFB94C766}"/>
              </a:ext>
            </a:extLst>
          </p:cNvPr>
          <p:cNvSpPr>
            <a:spLocks noGrp="1"/>
          </p:cNvSpPr>
          <p:nvPr>
            <p:ph type="title"/>
          </p:nvPr>
        </p:nvSpPr>
        <p:spPr>
          <a:xfrm>
            <a:off x="685800" y="533400"/>
            <a:ext cx="8001000" cy="1143000"/>
          </a:xfrm>
        </p:spPr>
        <p:txBody>
          <a:bodyPr/>
          <a:lstStyle/>
          <a:p>
            <a:r>
              <a:rPr lang="en-US" altLang="en-US">
                <a:ea typeface="ＭＳ Ｐゴシック" panose="020B0600070205080204" pitchFamily="34" charset="-128"/>
              </a:rPr>
              <a:t>Yield (YTM) and bond price</a:t>
            </a:r>
          </a:p>
        </p:txBody>
      </p:sp>
      <p:sp>
        <p:nvSpPr>
          <p:cNvPr id="62466" name="Chart Placeholder 2">
            <a:extLst>
              <a:ext uri="{FF2B5EF4-FFF2-40B4-BE49-F238E27FC236}">
                <a16:creationId xmlns:a16="http://schemas.microsoft.com/office/drawing/2014/main" id="{15520C50-61FB-654C-8857-41BD71D50999}"/>
              </a:ext>
            </a:extLst>
          </p:cNvPr>
          <p:cNvSpPr>
            <a:spLocks noGrp="1"/>
          </p:cNvSpPr>
          <p:nvPr>
            <p:ph type="chart" idx="1"/>
          </p:nvPr>
        </p:nvSpPr>
        <p:spPr>
          <a:xfrm>
            <a:off x="914400" y="3200400"/>
            <a:ext cx="8229600" cy="2930525"/>
          </a:xfrm>
        </p:spPr>
      </p:sp>
      <p:sp>
        <p:nvSpPr>
          <p:cNvPr id="4" name="Rectangle 3">
            <a:extLst>
              <a:ext uri="{FF2B5EF4-FFF2-40B4-BE49-F238E27FC236}">
                <a16:creationId xmlns:a16="http://schemas.microsoft.com/office/drawing/2014/main" id="{AAC2D4BA-545A-294E-A5FC-0D955BC074C1}"/>
              </a:ext>
            </a:extLst>
          </p:cNvPr>
          <p:cNvSpPr/>
          <p:nvPr/>
        </p:nvSpPr>
        <p:spPr>
          <a:xfrm>
            <a:off x="838200" y="2209801"/>
            <a:ext cx="7924800" cy="4524315"/>
          </a:xfrm>
          <a:prstGeom prst="rect">
            <a:avLst/>
          </a:prstGeom>
        </p:spPr>
        <p:txBody>
          <a:bodyPr wrap="square">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Char char="•"/>
            </a:pPr>
            <a:endParaRPr lang="en-US" altLang="en-US" dirty="0"/>
          </a:p>
          <a:p>
            <a:pPr>
              <a:buFont typeface="Arial" panose="020B0604020202020204" pitchFamily="34" charset="0"/>
              <a:buChar char="•"/>
            </a:pPr>
            <a:r>
              <a:rPr lang="en-US" altLang="en-US" dirty="0"/>
              <a:t>“With less than two weeks left in the regular legislative session, Illinois lawmakers and Governor Bruce </a:t>
            </a:r>
            <a:r>
              <a:rPr lang="en-US" altLang="en-US" dirty="0" err="1"/>
              <a:t>Rauner</a:t>
            </a:r>
            <a:r>
              <a:rPr lang="en-US" altLang="en-US" dirty="0"/>
              <a:t> are still divided on how to end the worst-rated state’s nearly three-year budget impasse. Investors aren’t pleased.</a:t>
            </a:r>
          </a:p>
          <a:p>
            <a:pPr>
              <a:buFont typeface="Arial" panose="020B0604020202020204" pitchFamily="34" charset="0"/>
              <a:buChar char="•"/>
            </a:pPr>
            <a:r>
              <a:rPr lang="en-US" altLang="en-US" dirty="0"/>
              <a:t>Bondholders are demanding yields of 4.49 percent on Illinois’s 10-year bonds, some 2.45 percentage points more than those of benchmark tax-exempt debt.” (Bloomberg 2017)</a:t>
            </a:r>
          </a:p>
          <a:p>
            <a:pPr>
              <a:buFont typeface="Arial" panose="020B0604020202020204" pitchFamily="34" charset="0"/>
              <a:buChar char="•"/>
            </a:pPr>
            <a:r>
              <a:rPr lang="en-US" altLang="en-US" dirty="0"/>
              <a:t>What happened to the prices of Illinois’s bonds?</a:t>
            </a:r>
          </a:p>
          <a:p>
            <a:endParaRPr lang="en-US"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AutoShape 2">
            <a:extLst>
              <a:ext uri="{FF2B5EF4-FFF2-40B4-BE49-F238E27FC236}">
                <a16:creationId xmlns:a16="http://schemas.microsoft.com/office/drawing/2014/main" id="{10325CF2-7BC2-E647-8CD7-A1971C108592}"/>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Bond markets</a:t>
            </a:r>
          </a:p>
        </p:txBody>
      </p:sp>
      <p:sp>
        <p:nvSpPr>
          <p:cNvPr id="30722" name="Rectangle 3">
            <a:extLst>
              <a:ext uri="{FF2B5EF4-FFF2-40B4-BE49-F238E27FC236}">
                <a16:creationId xmlns:a16="http://schemas.microsoft.com/office/drawing/2014/main" id="{5FBB8CC1-8C1B-1C44-83EB-AFE16C5D7A2A}"/>
              </a:ext>
            </a:extLst>
          </p:cNvPr>
          <p:cNvSpPr>
            <a:spLocks noGrp="1" noChangeArrowheads="1"/>
          </p:cNvSpPr>
          <p:nvPr>
            <p:ph idx="1"/>
          </p:nvPr>
        </p:nvSpPr>
        <p:spPr/>
        <p:txBody>
          <a:bodyPr/>
          <a:lstStyle/>
          <a:p>
            <a:pPr eaLnBrk="1" hangingPunct="1"/>
            <a:r>
              <a:rPr lang="en-US" altLang="en-US">
                <a:ea typeface="ＭＳ Ｐゴシック" panose="020B0600070205080204" pitchFamily="34" charset="-128"/>
              </a:rPr>
              <a:t>Trading is inactive for corporate bonds; typically, trading occurs in OTC (over-the-counter; not exchange); Illiquid.</a:t>
            </a:r>
          </a:p>
          <a:p>
            <a:pPr eaLnBrk="1" hangingPunct="1"/>
            <a:r>
              <a:rPr lang="en-US" altLang="en-US">
                <a:ea typeface="ＭＳ Ｐゴシック" panose="020B0600070205080204" pitchFamily="34" charset="-128"/>
              </a:rPr>
              <a:t>Trading is active for U.S. government debt instruments. This sector has many international participants, e.g., Chinese Central Bank.</a:t>
            </a:r>
          </a:p>
          <a:p>
            <a:pPr eaLnBrk="1" hangingPunct="1"/>
            <a:endParaRPr lang="en-US" altLang="en-US">
              <a:ea typeface="ＭＳ Ｐゴシック" panose="020B0600070205080204" pitchFamily="34"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73BE407D-1799-004A-B971-F96A85383A5F}"/>
              </a:ext>
            </a:extLst>
          </p:cNvPr>
          <p:cNvSpPr>
            <a:spLocks noGrp="1"/>
          </p:cNvSpPr>
          <p:nvPr>
            <p:ph type="title"/>
          </p:nvPr>
        </p:nvSpPr>
        <p:spPr/>
        <p:txBody>
          <a:bodyPr/>
          <a:lstStyle/>
          <a:p>
            <a:r>
              <a:rPr lang="en-US" altLang="en-US">
                <a:ea typeface="ＭＳ Ｐゴシック" panose="020B0600070205080204" pitchFamily="34" charset="-128"/>
              </a:rPr>
              <a:t>Bond rating</a:t>
            </a:r>
          </a:p>
        </p:txBody>
      </p:sp>
      <p:sp>
        <p:nvSpPr>
          <p:cNvPr id="31746" name="Content Placeholder 2">
            <a:extLst>
              <a:ext uri="{FF2B5EF4-FFF2-40B4-BE49-F238E27FC236}">
                <a16:creationId xmlns:a16="http://schemas.microsoft.com/office/drawing/2014/main" id="{C91B716F-8FFF-3841-AFBA-F750D770B9B4}"/>
              </a:ext>
            </a:extLst>
          </p:cNvPr>
          <p:cNvSpPr>
            <a:spLocks noGrp="1"/>
          </p:cNvSpPr>
          <p:nvPr>
            <p:ph idx="1"/>
          </p:nvPr>
        </p:nvSpPr>
        <p:spPr/>
        <p:txBody>
          <a:bodyPr/>
          <a:lstStyle/>
          <a:p>
            <a:r>
              <a:rPr lang="en-US" altLang="en-US" dirty="0">
                <a:ea typeface="ＭＳ Ｐゴシック" panose="020B0600070205080204" pitchFamily="34" charset="-128"/>
              </a:rPr>
              <a:t>Junk bonds: rating at BB or below by S&amp;P; rating at Ba or below by Moody</a:t>
            </a:r>
            <a:r>
              <a:rPr lang="ja-JP" altLang="en-US">
                <a:ea typeface="ＭＳ Ｐゴシック" panose="020B0600070205080204" pitchFamily="34" charset="-128"/>
              </a:rPr>
              <a:t>’</a:t>
            </a:r>
            <a:r>
              <a:rPr lang="en-US" altLang="ja-JP" dirty="0">
                <a:ea typeface="ＭＳ Ｐゴシック" panose="020B0600070205080204" pitchFamily="34" charset="-128"/>
              </a:rPr>
              <a:t>s.</a:t>
            </a:r>
          </a:p>
          <a:p>
            <a:r>
              <a:rPr lang="en-US" altLang="en-US" dirty="0">
                <a:ea typeface="ＭＳ Ｐゴシック" panose="020B0600070205080204" pitchFamily="34" charset="-128"/>
              </a:rPr>
              <a:t>Investment-quality bonds: rating at BBB or above by S&amp;P; rating at Baa or above by Moody</a:t>
            </a:r>
            <a:r>
              <a:rPr lang="ja-JP" altLang="en-US">
                <a:ea typeface="ＭＳ Ｐゴシック" panose="020B0600070205080204" pitchFamily="34" charset="-128"/>
              </a:rPr>
              <a:t>’</a:t>
            </a:r>
            <a:r>
              <a:rPr lang="en-US" altLang="ja-JP" dirty="0">
                <a:ea typeface="ＭＳ Ｐゴシック" panose="020B0600070205080204" pitchFamily="34" charset="-128"/>
              </a:rPr>
              <a:t>s.</a:t>
            </a:r>
          </a:p>
          <a:p>
            <a:endParaRPr lang="en-US" altLang="en-US" dirty="0">
              <a:ea typeface="ＭＳ Ｐゴシック" panose="020B0600070205080204" pitchFamily="34" charset="-128"/>
            </a:endParaRPr>
          </a:p>
          <a:p>
            <a:pPr>
              <a:buFont typeface="Wingdings" pitchFamily="2" charset="2"/>
              <a:buNone/>
            </a:pPr>
            <a:endParaRPr lang="en-US" altLang="en-US" dirty="0">
              <a:ea typeface="ＭＳ Ｐゴシック" panose="020B0600070205080204" pitchFamily="34"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A6FC3-F31F-594C-A714-DF0AB1113B87}"/>
              </a:ext>
            </a:extLst>
          </p:cNvPr>
          <p:cNvSpPr>
            <a:spLocks noGrp="1"/>
          </p:cNvSpPr>
          <p:nvPr>
            <p:ph type="title"/>
          </p:nvPr>
        </p:nvSpPr>
        <p:spPr/>
        <p:txBody>
          <a:bodyPr/>
          <a:lstStyle/>
          <a:p>
            <a:r>
              <a:rPr lang="en-US" dirty="0"/>
              <a:t>Bond rating</a:t>
            </a:r>
          </a:p>
        </p:txBody>
      </p:sp>
      <p:pic>
        <p:nvPicPr>
          <p:cNvPr id="7" name="Content Placeholder 6">
            <a:extLst>
              <a:ext uri="{FF2B5EF4-FFF2-40B4-BE49-F238E27FC236}">
                <a16:creationId xmlns:a16="http://schemas.microsoft.com/office/drawing/2014/main" id="{1759A5FA-B7A5-3049-A9F6-D5E26B8D52DB}"/>
              </a:ext>
            </a:extLst>
          </p:cNvPr>
          <p:cNvPicPr>
            <a:picLocks noGrp="1" noChangeAspect="1"/>
          </p:cNvPicPr>
          <p:nvPr>
            <p:ph idx="1"/>
          </p:nvPr>
        </p:nvPicPr>
        <p:blipFill rotWithShape="1">
          <a:blip r:embed="rId2"/>
          <a:srcRect l="5367" t="11599" r="6908" b="9405"/>
          <a:stretch/>
        </p:blipFill>
        <p:spPr>
          <a:xfrm>
            <a:off x="685800" y="2093976"/>
            <a:ext cx="7772400" cy="4535424"/>
          </a:xfrm>
          <a:prstGeom prst="rect">
            <a:avLst/>
          </a:prstGeom>
        </p:spPr>
      </p:pic>
    </p:spTree>
    <p:extLst>
      <p:ext uri="{BB962C8B-B14F-4D97-AF65-F5344CB8AC3E}">
        <p14:creationId xmlns:p14="http://schemas.microsoft.com/office/powerpoint/2010/main" val="3117918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AutoShape 2">
            <a:extLst>
              <a:ext uri="{FF2B5EF4-FFF2-40B4-BE49-F238E27FC236}">
                <a16:creationId xmlns:a16="http://schemas.microsoft.com/office/drawing/2014/main" id="{82EC103E-67C9-2E44-873B-CEF576EE682E}"/>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Bond reporting</a:t>
            </a:r>
          </a:p>
        </p:txBody>
      </p:sp>
      <p:sp>
        <p:nvSpPr>
          <p:cNvPr id="32770" name="Rectangle 3">
            <a:extLst>
              <a:ext uri="{FF2B5EF4-FFF2-40B4-BE49-F238E27FC236}">
                <a16:creationId xmlns:a16="http://schemas.microsoft.com/office/drawing/2014/main" id="{D473D9A2-8413-944C-91A2-6B7C63ADD439}"/>
              </a:ext>
            </a:extLst>
          </p:cNvPr>
          <p:cNvSpPr>
            <a:spLocks noGrp="1" noChangeArrowheads="1"/>
          </p:cNvSpPr>
          <p:nvPr>
            <p:ph idx="1"/>
          </p:nvPr>
        </p:nvSpPr>
        <p:spPr/>
        <p:txBody>
          <a:bodyPr/>
          <a:lstStyle/>
          <a:p>
            <a:pPr eaLnBrk="1" hangingPunct="1"/>
            <a:r>
              <a:rPr lang="en-US" altLang="en-US" dirty="0">
                <a:ea typeface="ＭＳ Ｐゴシック" panose="020B0600070205080204" pitchFamily="34" charset="-128"/>
              </a:rPr>
              <a:t>WSJ used to publish corporate bond quotation for the 40 most active corporate bonds; but not anymore.</a:t>
            </a:r>
          </a:p>
          <a:p>
            <a:pPr eaLnBrk="1" hangingPunct="1"/>
            <a:r>
              <a:rPr lang="en-US" altLang="en-US" dirty="0">
                <a:ea typeface="ＭＳ Ｐゴシック" panose="020B0600070205080204" pitchFamily="34" charset="-128"/>
              </a:rPr>
              <a:t>Bond trading information can be found at FINRA (Financial Industry Regulatory Authority).</a:t>
            </a:r>
          </a:p>
          <a:p>
            <a:pPr eaLnBrk="1" hangingPunct="1"/>
            <a:r>
              <a:rPr lang="en-US" altLang="en-US" dirty="0">
                <a:ea typeface="ＭＳ Ｐゴシック" panose="020B0600070205080204" pitchFamily="34" charset="-128"/>
              </a:rPr>
              <a:t>Google “FINRA market data.”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AutoShape 2">
            <a:extLst>
              <a:ext uri="{FF2B5EF4-FFF2-40B4-BE49-F238E27FC236}">
                <a16:creationId xmlns:a16="http://schemas.microsoft.com/office/drawing/2014/main" id="{6F07A04E-FA21-0F4A-92E2-CF935DE31FF6}"/>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A FINRA bond quotation</a:t>
            </a:r>
          </a:p>
        </p:txBody>
      </p:sp>
      <p:sp>
        <p:nvSpPr>
          <p:cNvPr id="33794" name="Rectangle 3">
            <a:extLst>
              <a:ext uri="{FF2B5EF4-FFF2-40B4-BE49-F238E27FC236}">
                <a16:creationId xmlns:a16="http://schemas.microsoft.com/office/drawing/2014/main" id="{E8FBB91F-14F3-8347-BD1E-8A1D226A0D57}"/>
              </a:ext>
            </a:extLst>
          </p:cNvPr>
          <p:cNvSpPr>
            <a:spLocks noGrp="1" noChangeArrowheads="1"/>
          </p:cNvSpPr>
          <p:nvPr>
            <p:ph idx="1"/>
          </p:nvPr>
        </p:nvSpPr>
        <p:spPr/>
        <p:txBody>
          <a:bodyPr>
            <a:normAutofit lnSpcReduction="10000"/>
          </a:bodyPr>
          <a:lstStyle/>
          <a:p>
            <a:pPr eaLnBrk="1" hangingPunct="1">
              <a:lnSpc>
                <a:spcPct val="90000"/>
              </a:lnSpc>
            </a:pPr>
            <a:r>
              <a:rPr lang="en-US" altLang="en-US" sz="2000">
                <a:ea typeface="ＭＳ Ｐゴシック" panose="020B0600070205080204" pitchFamily="34" charset="-128"/>
              </a:rPr>
              <a:t>Issue:   IBM.GT   IBM    8.375   11/01/Year T + 12 </a:t>
            </a:r>
          </a:p>
          <a:p>
            <a:pPr eaLnBrk="1" hangingPunct="1">
              <a:lnSpc>
                <a:spcPct val="90000"/>
              </a:lnSpc>
            </a:pPr>
            <a:r>
              <a:rPr lang="en-US" altLang="en-US" sz="2000">
                <a:ea typeface="ＭＳ Ｐゴシック" panose="020B0600070205080204" pitchFamily="34" charset="-128"/>
              </a:rPr>
              <a:t>Rating -------------------Last Sale ---------------------------- </a:t>
            </a:r>
          </a:p>
          <a:p>
            <a:pPr eaLnBrk="1" hangingPunct="1">
              <a:lnSpc>
                <a:spcPct val="90000"/>
              </a:lnSpc>
              <a:buFont typeface="Wingdings" pitchFamily="2" charset="2"/>
              <a:buNone/>
            </a:pPr>
            <a:r>
              <a:rPr lang="en-US" altLang="en-US" sz="2000">
                <a:ea typeface="ＭＳ Ｐゴシック" panose="020B0600070205080204" pitchFamily="34" charset="-128"/>
              </a:rPr>
              <a:t>    Moody's/S&amp;P/Fitch    Date                 Price      Yield</a:t>
            </a:r>
          </a:p>
          <a:p>
            <a:pPr eaLnBrk="1" hangingPunct="1">
              <a:lnSpc>
                <a:spcPct val="90000"/>
              </a:lnSpc>
              <a:buFont typeface="Wingdings" pitchFamily="2" charset="2"/>
              <a:buNone/>
            </a:pPr>
            <a:r>
              <a:rPr lang="en-US" altLang="en-US" sz="2000">
                <a:ea typeface="ＭＳ Ｐゴシック" panose="020B0600070205080204" pitchFamily="34" charset="-128"/>
              </a:rPr>
              <a:t>    A1 / A+ / AA-             05/02/Year T   125.00   5.569263</a:t>
            </a:r>
          </a:p>
          <a:p>
            <a:pPr eaLnBrk="1" hangingPunct="1">
              <a:lnSpc>
                <a:spcPct val="90000"/>
              </a:lnSpc>
            </a:pPr>
            <a:r>
              <a:rPr lang="en-US" altLang="en-US" sz="2000">
                <a:ea typeface="ＭＳ Ｐゴシック" panose="020B0600070205080204" pitchFamily="34" charset="-128"/>
              </a:rPr>
              <a:t>This TRACE quotation was retrieved on 05/15/Year T.</a:t>
            </a:r>
          </a:p>
          <a:p>
            <a:pPr eaLnBrk="1" hangingPunct="1">
              <a:lnSpc>
                <a:spcPct val="90000"/>
              </a:lnSpc>
            </a:pPr>
            <a:r>
              <a:rPr lang="en-US" altLang="en-US" sz="2000">
                <a:ea typeface="ＭＳ Ｐゴシック" panose="020B0600070205080204" pitchFamily="34" charset="-128"/>
              </a:rPr>
              <a:t>This issue pays coupons semiannually: 05/01 and 11/01.</a:t>
            </a:r>
          </a:p>
          <a:p>
            <a:pPr eaLnBrk="1" hangingPunct="1">
              <a:lnSpc>
                <a:spcPct val="90000"/>
              </a:lnSpc>
            </a:pPr>
            <a:r>
              <a:rPr lang="en-US" altLang="en-US" sz="2000">
                <a:ea typeface="ＭＳ Ｐゴシック" panose="020B0600070205080204" pitchFamily="34" charset="-128"/>
              </a:rPr>
              <a:t>I/Y = YTM / 2 = 2.7846.</a:t>
            </a:r>
          </a:p>
          <a:p>
            <a:pPr eaLnBrk="1" hangingPunct="1">
              <a:lnSpc>
                <a:spcPct val="90000"/>
              </a:lnSpc>
            </a:pPr>
            <a:r>
              <a:rPr lang="en-US" altLang="en-US" sz="2000">
                <a:ea typeface="ＭＳ Ｐゴシック" panose="020B0600070205080204" pitchFamily="34" charset="-128"/>
              </a:rPr>
              <a:t>Coupon rate = 8.375%.  So, the semiannual payment is $41.875.</a:t>
            </a:r>
          </a:p>
          <a:p>
            <a:pPr eaLnBrk="1" hangingPunct="1">
              <a:lnSpc>
                <a:spcPct val="90000"/>
              </a:lnSpc>
            </a:pPr>
            <a:r>
              <a:rPr lang="en-US" altLang="en-US" sz="2000">
                <a:ea typeface="ＭＳ Ｐゴシック" panose="020B0600070205080204" pitchFamily="34" charset="-128"/>
              </a:rPr>
              <a:t>Calculator: 25 N; 2.7846 I/Y; 1000 FV; 41.875 PMT; CPT PV.  The answer is: PV = -1,250.2572, which is 125.02572% of par.</a:t>
            </a:r>
          </a:p>
          <a:p>
            <a:pPr eaLnBrk="1" hangingPunct="1">
              <a:lnSpc>
                <a:spcPct val="90000"/>
              </a:lnSpc>
              <a:buFont typeface="Wingdings" pitchFamily="2" charset="2"/>
              <a:buNone/>
            </a:pPr>
            <a:endParaRPr lang="en-US" altLang="en-US" sz="2000">
              <a:ea typeface="ＭＳ Ｐゴシック" panose="020B0600070205080204" pitchFamily="34"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AutoShape 2">
            <a:extLst>
              <a:ext uri="{FF2B5EF4-FFF2-40B4-BE49-F238E27FC236}">
                <a16:creationId xmlns:a16="http://schemas.microsoft.com/office/drawing/2014/main" id="{AB73C1C6-1697-AA4F-8B6B-F49B24DF0C1D}"/>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Outline</a:t>
            </a:r>
          </a:p>
        </p:txBody>
      </p:sp>
      <p:sp>
        <p:nvSpPr>
          <p:cNvPr id="16386" name="Rectangle 3">
            <a:extLst>
              <a:ext uri="{FF2B5EF4-FFF2-40B4-BE49-F238E27FC236}">
                <a16:creationId xmlns:a16="http://schemas.microsoft.com/office/drawing/2014/main" id="{D6DEA802-39C4-9343-9C7D-53802E49CBA5}"/>
              </a:ext>
            </a:extLst>
          </p:cNvPr>
          <p:cNvSpPr>
            <a:spLocks noGrp="1" noChangeArrowheads="1"/>
          </p:cNvSpPr>
          <p:nvPr>
            <p:ph idx="1"/>
          </p:nvPr>
        </p:nvSpPr>
        <p:spPr/>
        <p:txBody>
          <a:bodyPr/>
          <a:lstStyle/>
          <a:p>
            <a:pPr eaLnBrk="1" hangingPunct="1">
              <a:buFont typeface="Wingdings" pitchFamily="2" charset="2"/>
              <a:buNone/>
            </a:pPr>
            <a:r>
              <a:rPr lang="en-US" altLang="en-US">
                <a:ea typeface="ＭＳ Ｐゴシック" panose="020B0600070205080204" pitchFamily="34" charset="-128"/>
              </a:rPr>
              <a:t>1. Bonds</a:t>
            </a:r>
          </a:p>
          <a:p>
            <a:pPr eaLnBrk="1" hangingPunct="1">
              <a:buFont typeface="Wingdings" pitchFamily="2" charset="2"/>
              <a:buNone/>
            </a:pPr>
            <a:r>
              <a:rPr lang="en-US" altLang="en-US">
                <a:ea typeface="ＭＳ Ｐゴシック" panose="020B0600070205080204" pitchFamily="34" charset="-128"/>
              </a:rPr>
              <a:t>2. Bond pricing</a:t>
            </a:r>
          </a:p>
          <a:p>
            <a:pPr eaLnBrk="1" hangingPunct="1">
              <a:buFont typeface="Wingdings" pitchFamily="2" charset="2"/>
              <a:buNone/>
            </a:pPr>
            <a:r>
              <a:rPr lang="en-US" altLang="en-US">
                <a:ea typeface="ＭＳ Ｐゴシック" panose="020B0600070205080204" pitchFamily="34" charset="-128"/>
              </a:rPr>
              <a:t>3. Bond concepts and reporting</a:t>
            </a:r>
          </a:p>
          <a:p>
            <a:pPr eaLnBrk="1" hangingPunct="1">
              <a:buFont typeface="Wingdings" pitchFamily="2" charset="2"/>
              <a:buNone/>
            </a:pPr>
            <a:r>
              <a:rPr lang="en-US" altLang="en-US">
                <a:ea typeface="ＭＳ Ｐゴシック" panose="020B0600070205080204" pitchFamily="34" charset="-128"/>
              </a:rPr>
              <a:t>4. Dividend discount model (DDM)</a:t>
            </a:r>
          </a:p>
          <a:p>
            <a:pPr eaLnBrk="1" hangingPunct="1">
              <a:buFont typeface="Wingdings" pitchFamily="2" charset="2"/>
              <a:buNone/>
            </a:pPr>
            <a:r>
              <a:rPr lang="en-US" altLang="en-US">
                <a:ea typeface="ＭＳ Ｐゴシック" panose="020B0600070205080204" pitchFamily="34" charset="-128"/>
              </a:rPr>
              <a:t>5. Stock market reporting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21CFBAD4-5923-B241-A239-0BC2559690AF}"/>
              </a:ext>
            </a:extLst>
          </p:cNvPr>
          <p:cNvSpPr>
            <a:spLocks noGrp="1"/>
          </p:cNvSpPr>
          <p:nvPr>
            <p:ph type="title"/>
          </p:nvPr>
        </p:nvSpPr>
        <p:spPr/>
        <p:txBody>
          <a:bodyPr/>
          <a:lstStyle/>
          <a:p>
            <a:r>
              <a:rPr lang="en-US" altLang="en-US">
                <a:ea typeface="ＭＳ Ｐゴシック" panose="020B0600070205080204" pitchFamily="34" charset="-128"/>
              </a:rPr>
              <a:t>A sample question</a:t>
            </a:r>
          </a:p>
        </p:txBody>
      </p:sp>
      <p:sp>
        <p:nvSpPr>
          <p:cNvPr id="34818" name="Content Placeholder 2">
            <a:extLst>
              <a:ext uri="{FF2B5EF4-FFF2-40B4-BE49-F238E27FC236}">
                <a16:creationId xmlns:a16="http://schemas.microsoft.com/office/drawing/2014/main" id="{0AAAE0B3-3AD1-0445-879A-8C95E9824D62}"/>
              </a:ext>
            </a:extLst>
          </p:cNvPr>
          <p:cNvSpPr>
            <a:spLocks noGrp="1"/>
          </p:cNvSpPr>
          <p:nvPr>
            <p:ph idx="1"/>
          </p:nvPr>
        </p:nvSpPr>
        <p:spPr/>
        <p:txBody>
          <a:bodyPr/>
          <a:lstStyle/>
          <a:p>
            <a:r>
              <a:rPr lang="en-US" altLang="en-US">
                <a:ea typeface="ＭＳ Ｐゴシック" panose="020B0600070205080204" pitchFamily="34" charset="-128"/>
              </a:rPr>
              <a:t>The rate of return required by investors in the market for owning a bond is called the: </a:t>
            </a:r>
            <a:br>
              <a:rPr lang="en-US" altLang="en-US">
                <a:ea typeface="ＭＳ Ｐゴシック" panose="020B0600070205080204" pitchFamily="34" charset="-128"/>
              </a:rPr>
            </a:br>
            <a:r>
              <a:rPr lang="en-US" altLang="en-US">
                <a:ea typeface="ＭＳ Ｐゴシック" panose="020B0600070205080204" pitchFamily="34" charset="-128"/>
              </a:rPr>
              <a:t>a.     coupon.</a:t>
            </a:r>
            <a:br>
              <a:rPr lang="en-US" altLang="en-US">
                <a:ea typeface="ＭＳ Ｐゴシック" panose="020B0600070205080204" pitchFamily="34" charset="-128"/>
              </a:rPr>
            </a:br>
            <a:r>
              <a:rPr lang="en-US" altLang="en-US">
                <a:ea typeface="ＭＳ Ｐゴシック" panose="020B0600070205080204" pitchFamily="34" charset="-128"/>
              </a:rPr>
              <a:t>b.     face value.</a:t>
            </a:r>
            <a:br>
              <a:rPr lang="en-US" altLang="en-US">
                <a:ea typeface="ＭＳ Ｐゴシック" panose="020B0600070205080204" pitchFamily="34" charset="-128"/>
              </a:rPr>
            </a:br>
            <a:r>
              <a:rPr lang="en-US" altLang="en-US">
                <a:ea typeface="ＭＳ Ｐゴシック" panose="020B0600070205080204" pitchFamily="34" charset="-128"/>
              </a:rPr>
              <a:t>c.     maturity.</a:t>
            </a:r>
            <a:br>
              <a:rPr lang="en-US" altLang="en-US">
                <a:ea typeface="ＭＳ Ｐゴシック" panose="020B0600070205080204" pitchFamily="34" charset="-128"/>
              </a:rPr>
            </a:br>
            <a:r>
              <a:rPr lang="en-US" altLang="en-US">
                <a:ea typeface="ＭＳ Ｐゴシック" panose="020B0600070205080204" pitchFamily="34" charset="-128"/>
              </a:rPr>
              <a:t>d.     yield to maturity.</a:t>
            </a:r>
            <a:br>
              <a:rPr lang="en-US" altLang="en-US">
                <a:ea typeface="ＭＳ Ｐゴシック" panose="020B0600070205080204" pitchFamily="34" charset="-128"/>
              </a:rPr>
            </a:br>
            <a:r>
              <a:rPr lang="en-US" altLang="en-US">
                <a:ea typeface="ＭＳ Ｐゴシック" panose="020B0600070205080204" pitchFamily="34" charset="-128"/>
              </a:rPr>
              <a:t>e.     coupon rate.</a:t>
            </a:r>
          </a:p>
          <a:p>
            <a:endParaRPr lang="en-US" altLang="en-US">
              <a:ea typeface="ＭＳ Ｐゴシック" panose="020B0600070205080204" pitchFamily="34" charset="-128"/>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6D028-A6A0-CC49-913E-901BB84566CF}"/>
              </a:ext>
            </a:extLst>
          </p:cNvPr>
          <p:cNvSpPr>
            <a:spLocks noGrp="1"/>
          </p:cNvSpPr>
          <p:nvPr>
            <p:ph type="title"/>
          </p:nvPr>
        </p:nvSpPr>
        <p:spPr/>
        <p:txBody>
          <a:bodyPr/>
          <a:lstStyle/>
          <a:p>
            <a:r>
              <a:rPr lang="en-US" dirty="0"/>
              <a:t>Treasury bond quotation, WSJ</a:t>
            </a:r>
          </a:p>
        </p:txBody>
      </p:sp>
      <p:sp>
        <p:nvSpPr>
          <p:cNvPr id="3" name="Content Placeholder 2">
            <a:extLst>
              <a:ext uri="{FF2B5EF4-FFF2-40B4-BE49-F238E27FC236}">
                <a16:creationId xmlns:a16="http://schemas.microsoft.com/office/drawing/2014/main" id="{243D1C1F-9E4C-164C-8AB9-4F4DA2BB9114}"/>
              </a:ext>
            </a:extLst>
          </p:cNvPr>
          <p:cNvSpPr>
            <a:spLocks noGrp="1"/>
          </p:cNvSpPr>
          <p:nvPr>
            <p:ph idx="1"/>
          </p:nvPr>
        </p:nvSpPr>
        <p:spPr/>
        <p:txBody>
          <a:bodyPr/>
          <a:lstStyle/>
          <a:p>
            <a:r>
              <a:rPr lang="en-US" altLang="en-US" dirty="0">
                <a:latin typeface="Times New Roman" panose="02020603050405020304" pitchFamily="18" charset="0"/>
                <a:ea typeface="ＭＳ Ｐゴシック" panose="020B0600070205080204" pitchFamily="34" charset="-128"/>
              </a:rPr>
              <a:t>Maturity           Coupon   Bid           Asked        </a:t>
            </a:r>
            <a:r>
              <a:rPr lang="en-US" altLang="en-US" dirty="0" err="1">
                <a:latin typeface="Times New Roman" panose="02020603050405020304" pitchFamily="18" charset="0"/>
                <a:ea typeface="ＭＳ Ｐゴシック" panose="020B0600070205080204" pitchFamily="34" charset="-128"/>
              </a:rPr>
              <a:t>Chg</a:t>
            </a:r>
            <a:r>
              <a:rPr lang="en-US" altLang="en-US" dirty="0">
                <a:latin typeface="Times New Roman" panose="02020603050405020304" pitchFamily="18" charset="0"/>
                <a:ea typeface="ＭＳ Ｐゴシック" panose="020B0600070205080204" pitchFamily="34" charset="-128"/>
              </a:rPr>
              <a:t>         Asked </a:t>
            </a:r>
            <a:r>
              <a:rPr lang="en-US" altLang="en-US" dirty="0" err="1">
                <a:latin typeface="Times New Roman" panose="02020603050405020304" pitchFamily="18" charset="0"/>
                <a:ea typeface="ＭＳ Ｐゴシック" panose="020B0600070205080204" pitchFamily="34" charset="-128"/>
              </a:rPr>
              <a:t>Yld</a:t>
            </a:r>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2026 May15     1.750       97.1953   97.2109     0.3438     2.113</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T-bond par = $100,000. Coupon rate=1.75%. </a:t>
            </a:r>
          </a:p>
          <a:p>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Bid price is 97.1953(%). If you want to sell (buy) $100,000 par value T-bonds, the dealer is willing to pay $97,195.30 (sell at $97,210.90).</a:t>
            </a:r>
          </a:p>
          <a:p>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Given the May 15 maturity, the coupon dates would be November 15 and May 15.</a:t>
            </a:r>
          </a:p>
          <a:p>
            <a:endParaRPr lang="en-US" dirty="0"/>
          </a:p>
        </p:txBody>
      </p:sp>
    </p:spTree>
    <p:extLst>
      <p:ext uri="{BB962C8B-B14F-4D97-AF65-F5344CB8AC3E}">
        <p14:creationId xmlns:p14="http://schemas.microsoft.com/office/powerpoint/2010/main" val="1529371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18647-48D6-B740-BF2B-F4296E4F9546}"/>
              </a:ext>
            </a:extLst>
          </p:cNvPr>
          <p:cNvSpPr>
            <a:spLocks noGrp="1"/>
          </p:cNvSpPr>
          <p:nvPr>
            <p:ph type="title"/>
          </p:nvPr>
        </p:nvSpPr>
        <p:spPr/>
        <p:txBody>
          <a:bodyPr/>
          <a:lstStyle/>
          <a:p>
            <a:r>
              <a:rPr lang="en-US" dirty="0"/>
              <a:t>Clean price vs. dirty price</a:t>
            </a:r>
          </a:p>
        </p:txBody>
      </p:sp>
      <p:sp>
        <p:nvSpPr>
          <p:cNvPr id="3" name="Content Placeholder 2">
            <a:extLst>
              <a:ext uri="{FF2B5EF4-FFF2-40B4-BE49-F238E27FC236}">
                <a16:creationId xmlns:a16="http://schemas.microsoft.com/office/drawing/2014/main" id="{63E34FE8-5FFE-DC48-A64E-4C042E86F194}"/>
              </a:ext>
            </a:extLst>
          </p:cNvPr>
          <p:cNvSpPr>
            <a:spLocks noGrp="1"/>
          </p:cNvSpPr>
          <p:nvPr>
            <p:ph idx="1"/>
          </p:nvPr>
        </p:nvSpPr>
        <p:spPr/>
        <p:txBody>
          <a:bodyPr>
            <a:normAutofit fontScale="77500" lnSpcReduction="20000"/>
          </a:bodyPr>
          <a:lstStyle/>
          <a:p>
            <a:pPr marL="342900" indent="-342900"/>
            <a:r>
              <a:rPr lang="en-US" altLang="en-US" sz="2400" dirty="0">
                <a:latin typeface="Times New Roman" panose="02020603050405020304" pitchFamily="18" charset="0"/>
                <a:ea typeface="ＭＳ Ｐゴシック" panose="020B0600070205080204" pitchFamily="34" charset="-128"/>
              </a:rPr>
              <a:t>Clean prices: quoted prices (those bond PVs that we have calculated so far).</a:t>
            </a:r>
          </a:p>
          <a:p>
            <a:pPr marL="342900" indent="-342900"/>
            <a:r>
              <a:rPr lang="en-US" altLang="en-US" sz="2400" dirty="0">
                <a:latin typeface="Times New Roman" panose="02020603050405020304" pitchFamily="18" charset="0"/>
                <a:ea typeface="ＭＳ Ｐゴシック" panose="020B0600070205080204" pitchFamily="34" charset="-128"/>
              </a:rPr>
              <a:t>Dirty price: price actually paid = quoted price + accrued interest.</a:t>
            </a:r>
          </a:p>
          <a:p>
            <a:pPr marL="342900" indent="-342900"/>
            <a:r>
              <a:rPr lang="en-US" altLang="en-US" sz="2400" dirty="0">
                <a:latin typeface="Times New Roman" panose="02020603050405020304" pitchFamily="18" charset="0"/>
                <a:ea typeface="ＭＳ Ｐゴシック" panose="020B0600070205080204" pitchFamily="34" charset="-128"/>
              </a:rPr>
              <a:t>The standard practice is to quote prices net of accrued interest.</a:t>
            </a:r>
          </a:p>
          <a:p>
            <a:pPr marL="342900" indent="-342900"/>
            <a:r>
              <a:rPr lang="en-US" altLang="en-US" sz="2400" dirty="0">
                <a:latin typeface="Times New Roman" panose="02020603050405020304" pitchFamily="18" charset="0"/>
                <a:ea typeface="ＭＳ Ｐゴシック" panose="020B0600070205080204" pitchFamily="34" charset="-128"/>
              </a:rPr>
              <a:t>Example: Consider the T-bond in the previous slide and assume today is January 15:</a:t>
            </a:r>
          </a:p>
          <a:p>
            <a:pPr marL="742950" lvl="1" indent="-285750"/>
            <a:r>
              <a:rPr lang="en-US" altLang="en-US" sz="2000" dirty="0">
                <a:latin typeface="Times New Roman" panose="02020603050405020304" pitchFamily="18" charset="0"/>
                <a:ea typeface="ＭＳ Ｐゴシック" panose="020B0600070205080204" pitchFamily="34" charset="-128"/>
              </a:rPr>
              <a:t>Number of days since last coupon day Nov. 15 = 61</a:t>
            </a:r>
          </a:p>
          <a:p>
            <a:pPr marL="742950" lvl="1" indent="-285750"/>
            <a:r>
              <a:rPr lang="en-US" altLang="en-US" sz="2000" dirty="0">
                <a:latin typeface="Times New Roman" panose="02020603050405020304" pitchFamily="18" charset="0"/>
                <a:ea typeface="ＭＳ Ｐゴシック" panose="020B0600070205080204" pitchFamily="34" charset="-128"/>
              </a:rPr>
              <a:t>Number of days in the coupon period, Nov. 15 – May 15 = 181</a:t>
            </a:r>
          </a:p>
          <a:p>
            <a:pPr marL="742950" lvl="1" indent="-285750"/>
            <a:r>
              <a:rPr lang="en-US" altLang="en-US" sz="2000" dirty="0">
                <a:latin typeface="Times New Roman" panose="02020603050405020304" pitchFamily="18" charset="0"/>
                <a:ea typeface="ＭＳ Ｐゴシック" panose="020B0600070205080204" pitchFamily="34" charset="-128"/>
              </a:rPr>
              <a:t>Accrued interest = (</a:t>
            </a:r>
            <a:r>
              <a:rPr lang="en-US" altLang="en-US" sz="2000">
                <a:latin typeface="Times New Roman" panose="02020603050405020304" pitchFamily="18" charset="0"/>
                <a:ea typeface="ＭＳ Ｐゴシック" panose="020B0600070205080204" pitchFamily="34" charset="-128"/>
              </a:rPr>
              <a:t>61/181)((.0175/2)*</a:t>
            </a:r>
            <a:r>
              <a:rPr lang="en-US" altLang="en-US" sz="2000" dirty="0">
                <a:latin typeface="Times New Roman" panose="02020603050405020304" pitchFamily="18" charset="0"/>
                <a:ea typeface="ＭＳ Ｐゴシック" panose="020B0600070205080204" pitchFamily="34" charset="-128"/>
              </a:rPr>
              <a:t>100,000) = $295; accrued interest is the compensation for the bond seller for holding the bond during the Nov. 15-Jan. 15 period without receiving any interest payment.</a:t>
            </a:r>
          </a:p>
          <a:p>
            <a:pPr marL="342900" indent="-342900"/>
            <a:r>
              <a:rPr lang="en-US" altLang="en-US" sz="2400" dirty="0">
                <a:latin typeface="Times New Roman" panose="02020603050405020304" pitchFamily="18" charset="0"/>
                <a:ea typeface="ＭＳ Ｐゴシック" panose="020B0600070205080204" pitchFamily="34" charset="-128"/>
              </a:rPr>
              <a:t>Prices (based on ask):</a:t>
            </a:r>
          </a:p>
          <a:p>
            <a:pPr marL="742950" lvl="1" indent="-285750"/>
            <a:r>
              <a:rPr lang="en-US" altLang="en-US" sz="2000" dirty="0">
                <a:latin typeface="Times New Roman" panose="02020603050405020304" pitchFamily="18" charset="0"/>
                <a:ea typeface="ＭＳ Ｐゴシック" panose="020B0600070205080204" pitchFamily="34" charset="-128"/>
              </a:rPr>
              <a:t>Clean price = 97,211</a:t>
            </a:r>
          </a:p>
          <a:p>
            <a:pPr marL="742950" lvl="1" indent="-285750"/>
            <a:r>
              <a:rPr lang="en-US" altLang="en-US" sz="2000" dirty="0">
                <a:latin typeface="Times New Roman" panose="02020603050405020304" pitchFamily="18" charset="0"/>
                <a:ea typeface="ＭＳ Ｐゴシック" panose="020B0600070205080204" pitchFamily="34" charset="-128"/>
              </a:rPr>
              <a:t>Dirty price = 97,211 + 295 = 97,506</a:t>
            </a:r>
          </a:p>
          <a:p>
            <a:pPr marL="342900" indent="-342900"/>
            <a:r>
              <a:rPr lang="en-US" altLang="en-US" sz="2400" dirty="0">
                <a:latin typeface="Times New Roman" panose="02020603050405020304" pitchFamily="18" charset="0"/>
                <a:ea typeface="ＭＳ Ｐゴシック" panose="020B0600070205080204" pitchFamily="34" charset="-128"/>
              </a:rPr>
              <a:t>So, you would actually pay $97,506 per $100,000 par value bond.</a:t>
            </a:r>
          </a:p>
          <a:p>
            <a:endParaRPr lang="en-US" dirty="0"/>
          </a:p>
        </p:txBody>
      </p:sp>
    </p:spTree>
    <p:extLst>
      <p:ext uri="{BB962C8B-B14F-4D97-AF65-F5344CB8AC3E}">
        <p14:creationId xmlns:p14="http://schemas.microsoft.com/office/powerpoint/2010/main" val="466868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AutoShape 2">
            <a:extLst>
              <a:ext uri="{FF2B5EF4-FFF2-40B4-BE49-F238E27FC236}">
                <a16:creationId xmlns:a16="http://schemas.microsoft.com/office/drawing/2014/main" id="{5287F4F7-4103-B547-9443-074896B7A9BC}"/>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Bond features, I</a:t>
            </a:r>
          </a:p>
        </p:txBody>
      </p:sp>
      <p:sp>
        <p:nvSpPr>
          <p:cNvPr id="36866" name="Rectangle 3">
            <a:extLst>
              <a:ext uri="{FF2B5EF4-FFF2-40B4-BE49-F238E27FC236}">
                <a16:creationId xmlns:a16="http://schemas.microsoft.com/office/drawing/2014/main" id="{5BAF7CE7-B657-6543-8B9B-C825364C14F8}"/>
              </a:ext>
            </a:extLst>
          </p:cNvPr>
          <p:cNvSpPr>
            <a:spLocks noGrp="1" noChangeArrowheads="1"/>
          </p:cNvSpPr>
          <p:nvPr>
            <p:ph idx="1"/>
          </p:nvPr>
        </p:nvSpPr>
        <p:spPr/>
        <p:txBody>
          <a:bodyPr/>
          <a:lstStyle/>
          <a:p>
            <a:pPr eaLnBrk="1" hangingPunct="1">
              <a:lnSpc>
                <a:spcPct val="90000"/>
              </a:lnSpc>
            </a:pPr>
            <a:r>
              <a:rPr lang="en-US" altLang="en-US">
                <a:ea typeface="ＭＳ Ｐゴシック" panose="020B0600070205080204" pitchFamily="34" charset="-128"/>
              </a:rPr>
              <a:t>Indenture: The written agreement between the corporation and the lender detailing the terms of the debt issue.</a:t>
            </a:r>
          </a:p>
          <a:p>
            <a:pPr eaLnBrk="1" hangingPunct="1">
              <a:lnSpc>
                <a:spcPct val="90000"/>
              </a:lnSpc>
            </a:pPr>
            <a:r>
              <a:rPr lang="en-US" altLang="en-US">
                <a:ea typeface="ＭＳ Ｐゴシック" panose="020B0600070205080204" pitchFamily="34" charset="-128"/>
              </a:rPr>
              <a:t>Collateral: the asset pledged on a debt.</a:t>
            </a:r>
          </a:p>
          <a:p>
            <a:pPr eaLnBrk="1" hangingPunct="1">
              <a:lnSpc>
                <a:spcPct val="90000"/>
              </a:lnSpc>
            </a:pPr>
            <a:r>
              <a:rPr lang="en-US" altLang="en-US">
                <a:ea typeface="ＭＳ Ｐゴシック" panose="020B0600070205080204" pitchFamily="34" charset="-128"/>
              </a:rPr>
              <a:t>Debenture (&gt; 10 years) and note (&lt; 10 years): an unsecured debt.</a:t>
            </a:r>
          </a:p>
          <a:p>
            <a:pPr eaLnBrk="1" hangingPunct="1">
              <a:lnSpc>
                <a:spcPct val="90000"/>
              </a:lnSpc>
            </a:pPr>
            <a:r>
              <a:rPr lang="en-US" altLang="en-US">
                <a:ea typeface="ＭＳ Ｐゴシック" panose="020B0600070205080204" pitchFamily="34" charset="-128"/>
              </a:rPr>
              <a:t>Sinking fund: an account managed by the bond trustee for early bond redemption.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AutoShape 2">
            <a:extLst>
              <a:ext uri="{FF2B5EF4-FFF2-40B4-BE49-F238E27FC236}">
                <a16:creationId xmlns:a16="http://schemas.microsoft.com/office/drawing/2014/main" id="{B18B8610-1CE2-1C47-AEF8-73828731E574}"/>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Bond features, II</a:t>
            </a:r>
          </a:p>
        </p:txBody>
      </p:sp>
      <p:sp>
        <p:nvSpPr>
          <p:cNvPr id="37890" name="Rectangle 3">
            <a:extLst>
              <a:ext uri="{FF2B5EF4-FFF2-40B4-BE49-F238E27FC236}">
                <a16:creationId xmlns:a16="http://schemas.microsoft.com/office/drawing/2014/main" id="{DDD6A41D-2D73-5D43-A58C-1947DBE89DCD}"/>
              </a:ext>
            </a:extLst>
          </p:cNvPr>
          <p:cNvSpPr>
            <a:spLocks noGrp="1" noChangeArrowheads="1"/>
          </p:cNvSpPr>
          <p:nvPr>
            <p:ph idx="1"/>
          </p:nvPr>
        </p:nvSpPr>
        <p:spPr/>
        <p:txBody>
          <a:bodyPr>
            <a:normAutofit/>
          </a:bodyPr>
          <a:lstStyle/>
          <a:p>
            <a:pPr eaLnBrk="1" hangingPunct="1">
              <a:lnSpc>
                <a:spcPct val="80000"/>
              </a:lnSpc>
            </a:pPr>
            <a:r>
              <a:rPr lang="en-US" altLang="en-US" dirty="0">
                <a:ea typeface="ＭＳ Ｐゴシック" panose="020B0600070205080204" pitchFamily="34" charset="-128"/>
              </a:rPr>
              <a:t>Call bond: a bond that allows the firm to repurchase or </a:t>
            </a:r>
            <a:r>
              <a:rPr lang="ja-JP" altLang="en-US">
                <a:ea typeface="ＭＳ Ｐゴシック" panose="020B0600070205080204" pitchFamily="34" charset="-128"/>
              </a:rPr>
              <a:t>“</a:t>
            </a:r>
            <a:r>
              <a:rPr lang="en-US" altLang="ja-JP" dirty="0">
                <a:ea typeface="ＭＳ Ｐゴシック" panose="020B0600070205080204" pitchFamily="34" charset="-128"/>
              </a:rPr>
              <a:t>call</a:t>
            </a:r>
            <a:r>
              <a:rPr lang="ja-JP" altLang="en-US">
                <a:ea typeface="ＭＳ Ｐゴシック" panose="020B0600070205080204" pitchFamily="34" charset="-128"/>
              </a:rPr>
              <a:t>”</a:t>
            </a:r>
            <a:r>
              <a:rPr lang="en-US" altLang="ja-JP" dirty="0">
                <a:ea typeface="ＭＳ Ｐゴシック" panose="020B0600070205080204" pitchFamily="34" charset="-128"/>
              </a:rPr>
              <a:t> part or all of the bond issue at stated prices over a specific period.</a:t>
            </a:r>
          </a:p>
          <a:p>
            <a:pPr eaLnBrk="1" hangingPunct="1">
              <a:lnSpc>
                <a:spcPct val="80000"/>
              </a:lnSpc>
            </a:pPr>
            <a:r>
              <a:rPr lang="en-US" altLang="en-US" dirty="0">
                <a:ea typeface="ＭＳ Ｐゴシック" panose="020B0600070205080204" pitchFamily="34" charset="-128"/>
              </a:rPr>
              <a:t>Put bond: a bond that allows the holder to force the issuer to buy the bond back at a stated price.</a:t>
            </a:r>
          </a:p>
          <a:p>
            <a:pPr eaLnBrk="1" hangingPunct="1">
              <a:lnSpc>
                <a:spcPct val="80000"/>
              </a:lnSpc>
            </a:pPr>
            <a:r>
              <a:rPr lang="en-US" altLang="en-US" dirty="0">
                <a:ea typeface="ＭＳ Ｐゴシック" panose="020B0600070205080204" pitchFamily="34" charset="-128"/>
              </a:rPr>
              <a:t>Protective covenant: a part of the indenture limiting certain actions that might be taken during the term of the loan, usually to protect the lender</a:t>
            </a:r>
            <a:r>
              <a:rPr lang="ja-JP" altLang="en-US">
                <a:ea typeface="ＭＳ Ｐゴシック" panose="020B0600070205080204" pitchFamily="34" charset="-128"/>
              </a:rPr>
              <a:t>’</a:t>
            </a:r>
            <a:r>
              <a:rPr lang="en-US" altLang="ja-JP" dirty="0">
                <a:ea typeface="ＭＳ Ｐゴシック" panose="020B0600070205080204" pitchFamily="34" charset="-128"/>
              </a:rPr>
              <a:t>s interest.</a:t>
            </a:r>
          </a:p>
          <a:p>
            <a:pPr eaLnBrk="1" hangingPunct="1">
              <a:lnSpc>
                <a:spcPct val="80000"/>
              </a:lnSpc>
            </a:pPr>
            <a:r>
              <a:rPr lang="en-US" altLang="en-US" dirty="0">
                <a:ea typeface="ＭＳ Ｐゴシック" panose="020B0600070205080204" pitchFamily="34" charset="-128"/>
              </a:rPr>
              <a:t>Treasury notes (2-10 years) and bonds (&gt;10 years): long-term debt securities issued by the U.S. federal government.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AutoShape 2">
            <a:extLst>
              <a:ext uri="{FF2B5EF4-FFF2-40B4-BE49-F238E27FC236}">
                <a16:creationId xmlns:a16="http://schemas.microsoft.com/office/drawing/2014/main" id="{06ED307C-CC6D-E844-9D84-C80ACC0425D5}"/>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Bond features, III</a:t>
            </a:r>
          </a:p>
        </p:txBody>
      </p:sp>
      <p:sp>
        <p:nvSpPr>
          <p:cNvPr id="38914" name="Rectangle 3">
            <a:extLst>
              <a:ext uri="{FF2B5EF4-FFF2-40B4-BE49-F238E27FC236}">
                <a16:creationId xmlns:a16="http://schemas.microsoft.com/office/drawing/2014/main" id="{E1FEA2C2-F447-F648-B5A8-2CC8DC37E269}"/>
              </a:ext>
            </a:extLst>
          </p:cNvPr>
          <p:cNvSpPr>
            <a:spLocks noGrp="1" noChangeArrowheads="1"/>
          </p:cNvSpPr>
          <p:nvPr>
            <p:ph idx="1"/>
          </p:nvPr>
        </p:nvSpPr>
        <p:spPr/>
        <p:txBody>
          <a:bodyPr>
            <a:normAutofit/>
          </a:bodyPr>
          <a:lstStyle/>
          <a:p>
            <a:pPr eaLnBrk="1" hangingPunct="1"/>
            <a:r>
              <a:rPr lang="en-US" altLang="en-US" dirty="0">
                <a:ea typeface="ＭＳ Ｐゴシック" panose="020B0600070205080204" pitchFamily="34" charset="-128"/>
              </a:rPr>
              <a:t>Municipal bonds (</a:t>
            </a:r>
            <a:r>
              <a:rPr lang="en-US" altLang="en-US" dirty="0" err="1">
                <a:ea typeface="ＭＳ Ｐゴシック" panose="020B0600070205080204" pitchFamily="34" charset="-128"/>
              </a:rPr>
              <a:t>munis</a:t>
            </a:r>
            <a:r>
              <a:rPr lang="en-US" altLang="en-US" dirty="0">
                <a:ea typeface="ＭＳ Ｐゴシック" panose="020B0600070205080204" pitchFamily="34" charset="-128"/>
              </a:rPr>
              <a:t>): debt securities issued by state and local governments.</a:t>
            </a:r>
          </a:p>
          <a:p>
            <a:pPr eaLnBrk="1" hangingPunct="1"/>
            <a:r>
              <a:rPr lang="en-US" altLang="en-US" dirty="0">
                <a:ea typeface="ＭＳ Ｐゴシック" panose="020B0600070205080204" pitchFamily="34" charset="-128"/>
              </a:rPr>
              <a:t>Zero coupon bond: a bond that makes no coupon payments, thus initially priced at a deep discount.</a:t>
            </a:r>
          </a:p>
          <a:p>
            <a:pPr eaLnBrk="1" hangingPunct="1"/>
            <a:r>
              <a:rPr lang="en-US" altLang="en-US" dirty="0">
                <a:ea typeface="ＭＳ Ｐゴシック" panose="020B0600070205080204" pitchFamily="34" charset="-128"/>
              </a:rPr>
              <a:t>Floating-rate bond: a bond whose coupon payments are adjustable.</a:t>
            </a:r>
          </a:p>
          <a:p>
            <a:pPr eaLnBrk="1" hangingPunct="1"/>
            <a:r>
              <a:rPr lang="en-US" altLang="en-US" dirty="0">
                <a:ea typeface="ＭＳ Ｐゴシック" panose="020B0600070205080204" pitchFamily="34" charset="-128"/>
              </a:rPr>
              <a:t>Convertible bond: a bond that can be swapped for a fixed number of shares of stock anytime before maturity at he holder</a:t>
            </a:r>
            <a:r>
              <a:rPr lang="ja-JP" altLang="en-US">
                <a:ea typeface="ＭＳ Ｐゴシック" panose="020B0600070205080204" pitchFamily="34" charset="-128"/>
              </a:rPr>
              <a:t>’</a:t>
            </a:r>
            <a:r>
              <a:rPr lang="en-US" altLang="ja-JP" dirty="0">
                <a:ea typeface="ＭＳ Ｐゴシック" panose="020B0600070205080204" pitchFamily="34" charset="-128"/>
              </a:rPr>
              <a:t>s option.</a:t>
            </a:r>
            <a:endParaRPr lang="en-US" altLang="en-US" dirty="0">
              <a:ea typeface="ＭＳ Ｐゴシック" panose="020B0600070205080204" pitchFamily="34" charset="-12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88934A5C-72C0-164A-BFDF-00A5AC94207E}"/>
              </a:ext>
            </a:extLst>
          </p:cNvPr>
          <p:cNvSpPr>
            <a:spLocks noGrp="1"/>
          </p:cNvSpPr>
          <p:nvPr>
            <p:ph type="title"/>
          </p:nvPr>
        </p:nvSpPr>
        <p:spPr/>
        <p:txBody>
          <a:bodyPr/>
          <a:lstStyle/>
          <a:p>
            <a:r>
              <a:rPr lang="en-US" altLang="en-US">
                <a:ea typeface="ＭＳ Ｐゴシック" panose="020B0600070205080204" pitchFamily="34" charset="-128"/>
              </a:rPr>
              <a:t>Inflation and interest rates</a:t>
            </a:r>
          </a:p>
        </p:txBody>
      </p:sp>
      <p:sp>
        <p:nvSpPr>
          <p:cNvPr id="39938" name="Content Placeholder 2">
            <a:extLst>
              <a:ext uri="{FF2B5EF4-FFF2-40B4-BE49-F238E27FC236}">
                <a16:creationId xmlns:a16="http://schemas.microsoft.com/office/drawing/2014/main" id="{0A78CB61-3AC9-D048-A900-DF0F88613D69}"/>
              </a:ext>
            </a:extLst>
          </p:cNvPr>
          <p:cNvSpPr>
            <a:spLocks noGrp="1"/>
          </p:cNvSpPr>
          <p:nvPr>
            <p:ph idx="1"/>
          </p:nvPr>
        </p:nvSpPr>
        <p:spPr/>
        <p:txBody>
          <a:bodyPr/>
          <a:lstStyle/>
          <a:p>
            <a:r>
              <a:rPr lang="en-US" altLang="en-US">
                <a:ea typeface="ＭＳ Ｐゴシック" panose="020B0600070205080204" pitchFamily="34" charset="-128"/>
              </a:rPr>
              <a:t>Inflation erodes purchasing power</a:t>
            </a:r>
          </a:p>
          <a:p>
            <a:r>
              <a:rPr lang="en-US" altLang="en-US">
                <a:ea typeface="ＭＳ Ｐゴシック" panose="020B0600070205080204" pitchFamily="34" charset="-128"/>
              </a:rPr>
              <a:t>Nominal rate </a:t>
            </a:r>
            <a:r>
              <a:rPr lang="en-US" altLang="en-US" i="1">
                <a:ea typeface="ＭＳ Ｐゴシック" panose="020B0600070205080204" pitchFamily="34" charset="-128"/>
              </a:rPr>
              <a:t>(R):</a:t>
            </a:r>
            <a:r>
              <a:rPr lang="en-US" altLang="en-US">
                <a:ea typeface="ＭＳ Ｐゴシック" panose="020B0600070205080204" pitchFamily="34" charset="-128"/>
              </a:rPr>
              <a:t> the percentage change in the number of dollars you have.</a:t>
            </a:r>
          </a:p>
          <a:p>
            <a:r>
              <a:rPr lang="en-US" altLang="en-US">
                <a:ea typeface="ＭＳ Ｐゴシック" panose="020B0600070205080204" pitchFamily="34" charset="-128"/>
              </a:rPr>
              <a:t>Real rate </a:t>
            </a:r>
            <a:r>
              <a:rPr lang="en-US" altLang="en-US" i="1">
                <a:ea typeface="ＭＳ Ｐゴシック" panose="020B0600070205080204" pitchFamily="34" charset="-128"/>
              </a:rPr>
              <a:t>(r):</a:t>
            </a:r>
            <a:r>
              <a:rPr lang="en-US" altLang="en-US">
                <a:ea typeface="ＭＳ Ｐゴシック" panose="020B0600070205080204" pitchFamily="34" charset="-128"/>
              </a:rPr>
              <a:t> the percentage change in how much you can buy with your dollars.</a:t>
            </a:r>
          </a:p>
          <a:p>
            <a:r>
              <a:rPr lang="en-US" altLang="en-US">
                <a:ea typeface="ＭＳ Ｐゴシック" panose="020B0600070205080204" pitchFamily="34" charset="-128"/>
              </a:rPr>
              <a:t>Fisher effect/equation: (1 + </a:t>
            </a:r>
            <a:r>
              <a:rPr lang="en-US" altLang="en-US" i="1">
                <a:ea typeface="ＭＳ Ｐゴシック" panose="020B0600070205080204" pitchFamily="34" charset="-128"/>
              </a:rPr>
              <a:t>R</a:t>
            </a:r>
            <a:r>
              <a:rPr lang="en-US" altLang="en-US">
                <a:ea typeface="ＭＳ Ｐゴシック" panose="020B0600070205080204" pitchFamily="34" charset="-128"/>
              </a:rPr>
              <a:t>) = (1 + </a:t>
            </a:r>
            <a:r>
              <a:rPr lang="en-US" altLang="en-US" i="1">
                <a:ea typeface="ＭＳ Ｐゴシック" panose="020B0600070205080204" pitchFamily="34" charset="-128"/>
              </a:rPr>
              <a:t>r</a:t>
            </a:r>
            <a:r>
              <a:rPr lang="en-US" altLang="en-US">
                <a:ea typeface="ＭＳ Ｐゴシック" panose="020B0600070205080204" pitchFamily="34" charset="-128"/>
              </a:rPr>
              <a:t>) × (1 + </a:t>
            </a:r>
            <a:r>
              <a:rPr lang="en-US" altLang="en-US" i="1">
                <a:ea typeface="ＭＳ Ｐゴシック" panose="020B0600070205080204" pitchFamily="34" charset="-128"/>
              </a:rPr>
              <a:t>h</a:t>
            </a:r>
            <a:r>
              <a:rPr lang="en-US" altLang="en-US">
                <a:ea typeface="ＭＳ Ｐゴシック" panose="020B0600070205080204" pitchFamily="34" charset="-128"/>
              </a:rPr>
              <a:t>), where </a:t>
            </a:r>
            <a:r>
              <a:rPr lang="en-US" altLang="en-US" i="1">
                <a:ea typeface="ＭＳ Ｐゴシック" panose="020B0600070205080204" pitchFamily="34" charset="-128"/>
              </a:rPr>
              <a:t>h</a:t>
            </a:r>
            <a:r>
              <a:rPr lang="en-US" altLang="en-US">
                <a:ea typeface="ＭＳ Ｐゴシック" panose="020B0600070205080204" pitchFamily="34" charset="-128"/>
              </a:rPr>
              <a:t> is the inflation rate.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B2DC7D25-73B6-9241-8F55-B5CDEF1D9F0B}"/>
              </a:ext>
            </a:extLst>
          </p:cNvPr>
          <p:cNvSpPr>
            <a:spLocks noGrp="1"/>
          </p:cNvSpPr>
          <p:nvPr>
            <p:ph type="title"/>
          </p:nvPr>
        </p:nvSpPr>
        <p:spPr/>
        <p:txBody>
          <a:bodyPr/>
          <a:lstStyle/>
          <a:p>
            <a:r>
              <a:rPr lang="en-US" altLang="en-US">
                <a:ea typeface="ＭＳ Ｐゴシック" panose="020B0600070205080204" pitchFamily="34" charset="-128"/>
              </a:rPr>
              <a:t>Nominal rate</a:t>
            </a:r>
          </a:p>
        </p:txBody>
      </p:sp>
      <p:sp>
        <p:nvSpPr>
          <p:cNvPr id="40962" name="Content Placeholder 2">
            <a:extLst>
              <a:ext uri="{FF2B5EF4-FFF2-40B4-BE49-F238E27FC236}">
                <a16:creationId xmlns:a16="http://schemas.microsoft.com/office/drawing/2014/main" id="{21C20A88-4ACF-E64A-BE7F-9576092363FB}"/>
              </a:ext>
            </a:extLst>
          </p:cNvPr>
          <p:cNvSpPr>
            <a:spLocks noGrp="1"/>
          </p:cNvSpPr>
          <p:nvPr>
            <p:ph idx="1"/>
          </p:nvPr>
        </p:nvSpPr>
        <p:spPr/>
        <p:txBody>
          <a:bodyPr/>
          <a:lstStyle/>
          <a:p>
            <a:r>
              <a:rPr lang="en-US" altLang="en-US">
                <a:ea typeface="ＭＳ Ｐゴシック" panose="020B0600070205080204" pitchFamily="34" charset="-128"/>
              </a:rPr>
              <a:t>Suppose that the real risk-free rate is 2.5% and the inflation rate is expected to be 4.7%.  What rate would you expect to see on a 1-year T-bill?</a:t>
            </a:r>
          </a:p>
          <a:p>
            <a:r>
              <a:rPr lang="en-US" altLang="en-US">
                <a:ea typeface="ＭＳ Ｐゴシック" panose="020B0600070205080204" pitchFamily="34" charset="-128"/>
              </a:rPr>
              <a:t>(1 + </a:t>
            </a:r>
            <a:r>
              <a:rPr lang="en-US" altLang="en-US" i="1">
                <a:ea typeface="ＭＳ Ｐゴシック" panose="020B0600070205080204" pitchFamily="34" charset="-128"/>
              </a:rPr>
              <a:t>R</a:t>
            </a:r>
            <a:r>
              <a:rPr lang="en-US" altLang="en-US">
                <a:ea typeface="ＭＳ Ｐゴシック" panose="020B0600070205080204" pitchFamily="34" charset="-128"/>
              </a:rPr>
              <a:t>) = (1 + </a:t>
            </a:r>
            <a:r>
              <a:rPr lang="en-US" altLang="en-US" i="1">
                <a:ea typeface="ＭＳ Ｐゴシック" panose="020B0600070205080204" pitchFamily="34" charset="-128"/>
              </a:rPr>
              <a:t>r</a:t>
            </a:r>
            <a:r>
              <a:rPr lang="en-US" altLang="en-US">
                <a:ea typeface="ＭＳ Ｐゴシック" panose="020B0600070205080204" pitchFamily="34" charset="-128"/>
              </a:rPr>
              <a:t>) × (1 + </a:t>
            </a:r>
            <a:r>
              <a:rPr lang="en-US" altLang="en-US" i="1">
                <a:ea typeface="ＭＳ Ｐゴシック" panose="020B0600070205080204" pitchFamily="34" charset="-128"/>
              </a:rPr>
              <a:t>h</a:t>
            </a:r>
            <a:r>
              <a:rPr lang="en-US" altLang="en-US">
                <a:ea typeface="ＭＳ Ｐゴシック" panose="020B0600070205080204" pitchFamily="34" charset="-128"/>
              </a:rPr>
              <a:t>)</a:t>
            </a:r>
          </a:p>
          <a:p>
            <a:r>
              <a:rPr lang="en-US" altLang="en-US">
                <a:ea typeface="ＭＳ Ｐゴシック" panose="020B0600070205080204" pitchFamily="34" charset="-128"/>
              </a:rPr>
              <a:t>(1 + </a:t>
            </a:r>
            <a:r>
              <a:rPr lang="en-US" altLang="en-US" i="1">
                <a:ea typeface="ＭＳ Ｐゴシック" panose="020B0600070205080204" pitchFamily="34" charset="-128"/>
              </a:rPr>
              <a:t>R</a:t>
            </a:r>
            <a:r>
              <a:rPr lang="en-US" altLang="en-US">
                <a:ea typeface="ＭＳ Ｐゴシック" panose="020B0600070205080204" pitchFamily="34" charset="-128"/>
              </a:rPr>
              <a:t>) = (1 + 2.5%) × (1 + 4.7%) </a:t>
            </a:r>
            <a:r>
              <a:rPr lang="en-US" altLang="en-US">
                <a:ea typeface="ＭＳ Ｐゴシック" panose="020B0600070205080204" pitchFamily="34" charset="-128"/>
                <a:sym typeface="Symbol" pitchFamily="2" charset="2"/>
              </a:rPr>
              <a:t> </a:t>
            </a:r>
            <a:r>
              <a:rPr lang="en-US" altLang="en-US" i="1">
                <a:ea typeface="ＭＳ Ｐゴシック" panose="020B0600070205080204" pitchFamily="34" charset="-128"/>
                <a:sym typeface="Symbol" pitchFamily="2" charset="2"/>
              </a:rPr>
              <a:t>R</a:t>
            </a:r>
            <a:r>
              <a:rPr lang="en-US" altLang="en-US">
                <a:ea typeface="ＭＳ Ｐゴシック" panose="020B0600070205080204" pitchFamily="34" charset="-128"/>
                <a:sym typeface="Symbol" pitchFamily="2" charset="2"/>
              </a:rPr>
              <a:t> = 7.32%.</a:t>
            </a:r>
            <a:endParaRPr lang="en-US" altLang="en-US">
              <a:ea typeface="ＭＳ Ｐゴシック" panose="020B0600070205080204" pitchFamily="34" charset="-12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AutoShape 2">
            <a:extLst>
              <a:ext uri="{FF2B5EF4-FFF2-40B4-BE49-F238E27FC236}">
                <a16:creationId xmlns:a16="http://schemas.microsoft.com/office/drawing/2014/main" id="{A7784769-5058-904A-A110-9CEEA65157CF}"/>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Dividends as cash flows</a:t>
            </a:r>
          </a:p>
        </p:txBody>
      </p:sp>
      <p:sp>
        <p:nvSpPr>
          <p:cNvPr id="41986" name="Rectangle 3">
            <a:extLst>
              <a:ext uri="{FF2B5EF4-FFF2-40B4-BE49-F238E27FC236}">
                <a16:creationId xmlns:a16="http://schemas.microsoft.com/office/drawing/2014/main" id="{1814EF71-190A-A641-B261-C8E19F619D0B}"/>
              </a:ext>
            </a:extLst>
          </p:cNvPr>
          <p:cNvSpPr>
            <a:spLocks noGrp="1" noChangeArrowheads="1"/>
          </p:cNvSpPr>
          <p:nvPr>
            <p:ph idx="1"/>
          </p:nvPr>
        </p:nvSpPr>
        <p:spPr/>
        <p:txBody>
          <a:bodyPr/>
          <a:lstStyle/>
          <a:p>
            <a:pPr eaLnBrk="1" hangingPunct="1">
              <a:lnSpc>
                <a:spcPct val="80000"/>
              </a:lnSpc>
            </a:pPr>
            <a:r>
              <a:rPr lang="en-US" altLang="en-US" sz="2400">
                <a:ea typeface="ＭＳ Ｐゴシック" panose="020B0600070205080204" pitchFamily="34" charset="-128"/>
              </a:rPr>
              <a:t>For bond pricing, we just discounted coupons and par (2 types of cash flows) to arrive at the PV.</a:t>
            </a:r>
          </a:p>
          <a:p>
            <a:pPr eaLnBrk="1" hangingPunct="1">
              <a:lnSpc>
                <a:spcPct val="80000"/>
              </a:lnSpc>
            </a:pPr>
            <a:r>
              <a:rPr lang="en-US" altLang="en-US" sz="2400">
                <a:ea typeface="ＭＳ Ｐゴシック" panose="020B0600070205080204" pitchFamily="34" charset="-128"/>
              </a:rPr>
              <a:t>For stock pricing, this course focuses on one particular type of cash flows—cash dividends.</a:t>
            </a:r>
          </a:p>
          <a:p>
            <a:pPr eaLnBrk="1" hangingPunct="1">
              <a:lnSpc>
                <a:spcPct val="80000"/>
              </a:lnSpc>
            </a:pPr>
            <a:r>
              <a:rPr lang="en-US" altLang="en-US" sz="2400">
                <a:ea typeface="ＭＳ Ｐゴシック" panose="020B0600070205080204" pitchFamily="34" charset="-128"/>
              </a:rPr>
              <a:t>Discounting dividends makes sense because dividends are the only types of cash flows that investors can actually receive from the firm. </a:t>
            </a:r>
          </a:p>
          <a:p>
            <a:pPr eaLnBrk="1" hangingPunct="1">
              <a:lnSpc>
                <a:spcPct val="80000"/>
              </a:lnSpc>
            </a:pPr>
            <a:r>
              <a:rPr lang="en-US" altLang="en-US" sz="2400">
                <a:ea typeface="ＭＳ Ｐゴシック" panose="020B0600070205080204" pitchFamily="34" charset="-128"/>
              </a:rPr>
              <a:t>When dividends are used as cash flows for discounting, we need to use cost of </a:t>
            </a:r>
            <a:r>
              <a:rPr lang="en-US" altLang="en-US" sz="2400" i="1">
                <a:ea typeface="ＭＳ Ｐゴシック" panose="020B0600070205080204" pitchFamily="34" charset="-128"/>
              </a:rPr>
              <a:t>equity</a:t>
            </a:r>
            <a:r>
              <a:rPr lang="en-US" altLang="en-US" sz="2400">
                <a:ea typeface="ＭＳ Ｐゴシック" panose="020B0600070205080204" pitchFamily="34" charset="-128"/>
              </a:rPr>
              <a:t>, i.e., the required rate demanded by </a:t>
            </a:r>
            <a:r>
              <a:rPr lang="en-US" altLang="en-US" sz="2400" i="1">
                <a:ea typeface="ＭＳ Ｐゴシック" panose="020B0600070205080204" pitchFamily="34" charset="-128"/>
              </a:rPr>
              <a:t>shareholders</a:t>
            </a:r>
            <a:r>
              <a:rPr lang="en-US" altLang="en-US" sz="2400">
                <a:ea typeface="ＭＳ Ｐゴシック" panose="020B0600070205080204" pitchFamily="34" charset="-128"/>
              </a:rPr>
              <a:t>, as the applicable discount rate.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AutoShape 2">
            <a:extLst>
              <a:ext uri="{FF2B5EF4-FFF2-40B4-BE49-F238E27FC236}">
                <a16:creationId xmlns:a16="http://schemas.microsoft.com/office/drawing/2014/main" id="{609BDBEA-A6E1-C443-B321-B186B3A39081}"/>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But the problems are:</a:t>
            </a:r>
          </a:p>
        </p:txBody>
      </p:sp>
      <p:sp>
        <p:nvSpPr>
          <p:cNvPr id="43010" name="Rectangle 3">
            <a:extLst>
              <a:ext uri="{FF2B5EF4-FFF2-40B4-BE49-F238E27FC236}">
                <a16:creationId xmlns:a16="http://schemas.microsoft.com/office/drawing/2014/main" id="{799065A6-74E7-F447-9400-75A2E4A3B9C6}"/>
              </a:ext>
            </a:extLst>
          </p:cNvPr>
          <p:cNvSpPr>
            <a:spLocks noGrp="1" noChangeArrowheads="1"/>
          </p:cNvSpPr>
          <p:nvPr>
            <p:ph idx="1"/>
          </p:nvPr>
        </p:nvSpPr>
        <p:spPr/>
        <p:txBody>
          <a:bodyPr/>
          <a:lstStyle/>
          <a:p>
            <a:pPr eaLnBrk="1" hangingPunct="1">
              <a:lnSpc>
                <a:spcPct val="90000"/>
              </a:lnSpc>
            </a:pPr>
            <a:r>
              <a:rPr lang="en-US" altLang="en-US">
                <a:ea typeface="ＭＳ Ｐゴシック" panose="020B0600070205080204" pitchFamily="34" charset="-128"/>
              </a:rPr>
              <a:t>Discounting all (possibly infinite terms) dividends to arrive at PV (fundamental value of the stock) is theoretically correct.</a:t>
            </a:r>
          </a:p>
          <a:p>
            <a:pPr eaLnBrk="1" hangingPunct="1">
              <a:lnSpc>
                <a:spcPct val="90000"/>
              </a:lnSpc>
            </a:pPr>
            <a:r>
              <a:rPr lang="en-US" altLang="en-US">
                <a:ea typeface="ＭＳ Ｐゴシック" panose="020B0600070205080204" pitchFamily="34" charset="-128"/>
              </a:rPr>
              <a:t>However, the problems are: (1) cash flows are uncertain; we usually plug in a series of estimates </a:t>
            </a:r>
            <a:r>
              <a:rPr lang="en-US" altLang="en-US" i="1">
                <a:ea typeface="ＭＳ Ｐゴシック" panose="020B0600070205080204" pitchFamily="34" charset="-128"/>
              </a:rPr>
              <a:t>as if</a:t>
            </a:r>
            <a:r>
              <a:rPr lang="en-US" altLang="en-US">
                <a:ea typeface="ＭＳ Ｐゴシック" panose="020B0600070205080204" pitchFamily="34" charset="-128"/>
              </a:rPr>
              <a:t> they were certain, (2) the required rate of return is unknown and frequently time unstable, (3) the life of the security is actually unknown.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AutoShape 2">
            <a:extLst>
              <a:ext uri="{FF2B5EF4-FFF2-40B4-BE49-F238E27FC236}">
                <a16:creationId xmlns:a16="http://schemas.microsoft.com/office/drawing/2014/main" id="{21CE6E13-4693-F741-9D5C-AC135CED3281}"/>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Notations, I</a:t>
            </a:r>
          </a:p>
        </p:txBody>
      </p:sp>
      <p:sp>
        <p:nvSpPr>
          <p:cNvPr id="18434" name="Rectangle 3">
            <a:extLst>
              <a:ext uri="{FF2B5EF4-FFF2-40B4-BE49-F238E27FC236}">
                <a16:creationId xmlns:a16="http://schemas.microsoft.com/office/drawing/2014/main" id="{D110C9B3-86F9-CE4C-8300-3E5EDAA277DA}"/>
              </a:ext>
            </a:extLst>
          </p:cNvPr>
          <p:cNvSpPr>
            <a:spLocks noGrp="1" noChangeArrowheads="1"/>
          </p:cNvSpPr>
          <p:nvPr>
            <p:ph idx="1"/>
          </p:nvPr>
        </p:nvSpPr>
        <p:spPr/>
        <p:txBody>
          <a:bodyPr/>
          <a:lstStyle/>
          <a:p>
            <a:pPr eaLnBrk="1" hangingPunct="1">
              <a:lnSpc>
                <a:spcPct val="90000"/>
              </a:lnSpc>
            </a:pPr>
            <a:r>
              <a:rPr lang="en-US" altLang="en-US">
                <a:ea typeface="ＭＳ Ｐゴシック" panose="020B0600070205080204" pitchFamily="34" charset="-128"/>
              </a:rPr>
              <a:t>Bonds: debt securities with long-term maturities, typically longer than 1 year.</a:t>
            </a:r>
          </a:p>
          <a:p>
            <a:pPr eaLnBrk="1" hangingPunct="1">
              <a:lnSpc>
                <a:spcPct val="90000"/>
              </a:lnSpc>
            </a:pPr>
            <a:r>
              <a:rPr lang="en-US" altLang="en-US">
                <a:ea typeface="ＭＳ Ｐゴシック" panose="020B0600070205080204" pitchFamily="34" charset="-128"/>
              </a:rPr>
              <a:t>Coupon, typically C = C1 = C2 = … = C</a:t>
            </a:r>
            <a:r>
              <a:rPr lang="en-US" altLang="en-US" i="1" baseline="-25000">
                <a:ea typeface="ＭＳ Ｐゴシック" panose="020B0600070205080204" pitchFamily="34" charset="-128"/>
              </a:rPr>
              <a:t>N</a:t>
            </a:r>
            <a:r>
              <a:rPr lang="en-US" altLang="en-US">
                <a:ea typeface="ＭＳ Ｐゴシック" panose="020B0600070205080204" pitchFamily="34" charset="-128"/>
              </a:rPr>
              <a:t>: the stated interest payment made on a bond.</a:t>
            </a:r>
          </a:p>
          <a:p>
            <a:pPr eaLnBrk="1" hangingPunct="1">
              <a:lnSpc>
                <a:spcPct val="90000"/>
              </a:lnSpc>
            </a:pPr>
            <a:r>
              <a:rPr lang="en-US" altLang="en-US">
                <a:ea typeface="ＭＳ Ｐゴシック" panose="020B0600070205080204" pitchFamily="34" charset="-128"/>
              </a:rPr>
              <a:t>Par (face) value (FV): the principal value of a bond; by default, $1,000.</a:t>
            </a:r>
          </a:p>
          <a:p>
            <a:pPr eaLnBrk="1" hangingPunct="1">
              <a:lnSpc>
                <a:spcPct val="90000"/>
              </a:lnSpc>
            </a:pPr>
            <a:r>
              <a:rPr lang="en-US" altLang="en-US">
                <a:ea typeface="ＭＳ Ｐゴシック" panose="020B0600070205080204" pitchFamily="34" charset="-128"/>
              </a:rPr>
              <a:t>Maturity (</a:t>
            </a:r>
            <a:r>
              <a:rPr lang="en-US" altLang="en-US" i="1">
                <a:ea typeface="ＭＳ Ｐゴシック" panose="020B0600070205080204" pitchFamily="34" charset="-128"/>
              </a:rPr>
              <a:t>N</a:t>
            </a:r>
            <a:r>
              <a:rPr lang="en-US" altLang="en-US">
                <a:ea typeface="ＭＳ Ｐゴシック" panose="020B0600070205080204" pitchFamily="34" charset="-128"/>
              </a:rPr>
              <a:t>): specified date on which the principal is paid.</a:t>
            </a:r>
          </a:p>
          <a:p>
            <a:pPr eaLnBrk="1" hangingPunct="1">
              <a:lnSpc>
                <a:spcPct val="90000"/>
              </a:lnSpc>
            </a:pPr>
            <a:endParaRPr lang="en-US" altLang="en-US">
              <a:ea typeface="ＭＳ Ｐゴシック" panose="020B0600070205080204" pitchFamily="34" charset="-128"/>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AutoShape 2">
            <a:extLst>
              <a:ext uri="{FF2B5EF4-FFF2-40B4-BE49-F238E27FC236}">
                <a16:creationId xmlns:a16="http://schemas.microsoft.com/office/drawing/2014/main" id="{0DBD1776-AAE7-4D4D-AD5C-32469F2FDD5C}"/>
              </a:ext>
            </a:extLst>
          </p:cNvPr>
          <p:cNvSpPr>
            <a:spLocks noGrp="1" noChangeArrowheads="1"/>
          </p:cNvSpPr>
          <p:nvPr>
            <p:ph type="title"/>
          </p:nvPr>
        </p:nvSpPr>
        <p:spPr/>
        <p:txBody>
          <a:bodyPr/>
          <a:lstStyle/>
          <a:p>
            <a:pPr eaLnBrk="1" hangingPunct="1"/>
            <a:r>
              <a:rPr lang="en-US" altLang="en-US" sz="3200">
                <a:ea typeface="ＭＳ Ｐゴシック" panose="020B0600070205080204" pitchFamily="34" charset="-128"/>
              </a:rPr>
              <a:t>How about those no-dividend firms?</a:t>
            </a:r>
          </a:p>
        </p:txBody>
      </p:sp>
      <p:sp>
        <p:nvSpPr>
          <p:cNvPr id="44034" name="Rectangle 3">
            <a:extLst>
              <a:ext uri="{FF2B5EF4-FFF2-40B4-BE49-F238E27FC236}">
                <a16:creationId xmlns:a16="http://schemas.microsoft.com/office/drawing/2014/main" id="{61829B1F-DC3B-984A-8BAE-26B91FD7EFA0}"/>
              </a:ext>
            </a:extLst>
          </p:cNvPr>
          <p:cNvSpPr>
            <a:spLocks noGrp="1" noChangeArrowheads="1"/>
          </p:cNvSpPr>
          <p:nvPr>
            <p:ph idx="1"/>
          </p:nvPr>
        </p:nvSpPr>
        <p:spPr/>
        <p:txBody>
          <a:bodyPr/>
          <a:lstStyle/>
          <a:p>
            <a:pPr eaLnBrk="1" hangingPunct="1"/>
            <a:r>
              <a:rPr lang="en-US" altLang="en-US" sz="2400">
                <a:ea typeface="ＭＳ Ｐゴシック" panose="020B0600070205080204" pitchFamily="34" charset="-128"/>
              </a:rPr>
              <a:t>About 50% of U.S. publicly traded firms do not pay dividends.</a:t>
            </a:r>
          </a:p>
          <a:p>
            <a:pPr eaLnBrk="1" hangingPunct="1"/>
            <a:r>
              <a:rPr lang="en-US" altLang="en-US" sz="2400">
                <a:ea typeface="ＭＳ Ｐゴシック" panose="020B0600070205080204" pitchFamily="34" charset="-128"/>
              </a:rPr>
              <a:t>However, the valuation concept is the same, except that some of the early dividend payments are zero.  After all, there should be expectations that at some point the firm will start paying dividends.  Otherwise, the investment will have no value.</a:t>
            </a:r>
          </a:p>
          <a:p>
            <a:pPr eaLnBrk="1" hangingPunct="1"/>
            <a:r>
              <a:rPr lang="en-US" altLang="en-US" sz="2400">
                <a:ea typeface="ＭＳ Ｐゴシック" panose="020B0600070205080204" pitchFamily="34" charset="-128"/>
              </a:rPr>
              <a:t>Of course, it is often difficult to forecast when these firms will pay dividends and how much will they pay.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AutoShape 2">
            <a:extLst>
              <a:ext uri="{FF2B5EF4-FFF2-40B4-BE49-F238E27FC236}">
                <a16:creationId xmlns:a16="http://schemas.microsoft.com/office/drawing/2014/main" id="{DFC3BDB7-D8CB-5545-9FF5-F0710D923192}"/>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Infinite terms?</a:t>
            </a:r>
          </a:p>
        </p:txBody>
      </p:sp>
      <p:sp>
        <p:nvSpPr>
          <p:cNvPr id="45058" name="Rectangle 3">
            <a:extLst>
              <a:ext uri="{FF2B5EF4-FFF2-40B4-BE49-F238E27FC236}">
                <a16:creationId xmlns:a16="http://schemas.microsoft.com/office/drawing/2014/main" id="{A3FAA7CA-E428-234D-B6F8-8AB7A0233B6F}"/>
              </a:ext>
            </a:extLst>
          </p:cNvPr>
          <p:cNvSpPr>
            <a:spLocks noGrp="1" noChangeArrowheads="1"/>
          </p:cNvSpPr>
          <p:nvPr>
            <p:ph idx="1"/>
          </p:nvPr>
        </p:nvSpPr>
        <p:spPr/>
        <p:txBody>
          <a:bodyPr/>
          <a:lstStyle/>
          <a:p>
            <a:pPr eaLnBrk="1" hangingPunct="1"/>
            <a:r>
              <a:rPr lang="en-US" altLang="en-US">
                <a:ea typeface="ＭＳ Ｐゴシック" panose="020B0600070205080204" pitchFamily="34" charset="-128"/>
              </a:rPr>
              <a:t>The fundamental value of a stock is the PV of its future dividends.</a:t>
            </a:r>
          </a:p>
          <a:p>
            <a:pPr eaLnBrk="1" hangingPunct="1"/>
            <a:r>
              <a:rPr lang="en-US" altLang="en-US">
                <a:ea typeface="ＭＳ Ｐゴシック" panose="020B0600070205080204" pitchFamily="34" charset="-128"/>
              </a:rPr>
              <a:t>Because a firm can possibly live forever, thus we are discounting an infinite number of cash flows.</a:t>
            </a:r>
          </a:p>
          <a:p>
            <a:pPr eaLnBrk="1" hangingPunct="1"/>
            <a:r>
              <a:rPr lang="en-US" altLang="en-US">
                <a:ea typeface="ＭＳ Ｐゴシック" panose="020B0600070205080204" pitchFamily="34" charset="-128"/>
              </a:rPr>
              <a:t>To make the calculation doable, we need to make some assumptions.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AutoShape 2">
            <a:extLst>
              <a:ext uri="{FF2B5EF4-FFF2-40B4-BE49-F238E27FC236}">
                <a16:creationId xmlns:a16="http://schemas.microsoft.com/office/drawing/2014/main" id="{80B7DA87-134D-F840-9EA0-A12759F40544}"/>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Zero-growth DDM</a:t>
            </a:r>
          </a:p>
        </p:txBody>
      </p:sp>
      <p:sp>
        <p:nvSpPr>
          <p:cNvPr id="46082" name="Rectangle 3">
            <a:extLst>
              <a:ext uri="{FF2B5EF4-FFF2-40B4-BE49-F238E27FC236}">
                <a16:creationId xmlns:a16="http://schemas.microsoft.com/office/drawing/2014/main" id="{6C2DD876-D518-E248-9680-7EB6AB3C1CF1}"/>
              </a:ext>
            </a:extLst>
          </p:cNvPr>
          <p:cNvSpPr>
            <a:spLocks noGrp="1" noChangeArrowheads="1"/>
          </p:cNvSpPr>
          <p:nvPr>
            <p:ph idx="1"/>
          </p:nvPr>
        </p:nvSpPr>
        <p:spPr/>
        <p:txBody>
          <a:bodyPr/>
          <a:lstStyle/>
          <a:p>
            <a:pPr eaLnBrk="1" hangingPunct="1"/>
            <a:r>
              <a:rPr lang="en-US" altLang="en-US" sz="2400">
                <a:ea typeface="ＭＳ Ｐゴシック" panose="020B0600070205080204" pitchFamily="34" charset="-128"/>
              </a:rPr>
              <a:t>The easiest assumption one can make is to assume that there is no growth in dividends, i.e., </a:t>
            </a:r>
            <a:r>
              <a:rPr lang="en-US" altLang="en-US" sz="2400" i="1">
                <a:ea typeface="ＭＳ Ｐゴシック" panose="020B0600070205080204" pitchFamily="34" charset="-128"/>
              </a:rPr>
              <a:t>D</a:t>
            </a:r>
            <a:r>
              <a:rPr lang="en-US" altLang="en-US" sz="2400" baseline="-25000">
                <a:ea typeface="ＭＳ Ｐゴシック" panose="020B0600070205080204" pitchFamily="34" charset="-128"/>
              </a:rPr>
              <a:t>1</a:t>
            </a:r>
            <a:r>
              <a:rPr lang="en-US" altLang="en-US" sz="2400">
                <a:ea typeface="ＭＳ Ｐゴシック" panose="020B0600070205080204" pitchFamily="34" charset="-128"/>
              </a:rPr>
              <a:t> = </a:t>
            </a:r>
            <a:r>
              <a:rPr lang="en-US" altLang="en-US" sz="2400" i="1">
                <a:ea typeface="ＭＳ Ｐゴシック" panose="020B0600070205080204" pitchFamily="34" charset="-128"/>
              </a:rPr>
              <a:t>D</a:t>
            </a:r>
            <a:r>
              <a:rPr lang="en-US" altLang="en-US" sz="2400" baseline="-25000">
                <a:ea typeface="ＭＳ Ｐゴシック" panose="020B0600070205080204" pitchFamily="34" charset="-128"/>
              </a:rPr>
              <a:t>2</a:t>
            </a:r>
            <a:r>
              <a:rPr lang="en-US" altLang="en-US" sz="2400">
                <a:ea typeface="ＭＳ Ｐゴシック" panose="020B0600070205080204" pitchFamily="34" charset="-128"/>
              </a:rPr>
              <a:t> = … = </a:t>
            </a:r>
            <a:r>
              <a:rPr lang="en-US" altLang="en-US" sz="2400" i="1">
                <a:ea typeface="ＭＳ Ｐゴシック" panose="020B0600070205080204" pitchFamily="34" charset="-128"/>
              </a:rPr>
              <a:t>D</a:t>
            </a:r>
            <a:r>
              <a:rPr lang="en-US" altLang="en-US" sz="2400">
                <a:ea typeface="ＭＳ Ｐゴシック" panose="020B0600070205080204" pitchFamily="34" charset="-128"/>
              </a:rPr>
              <a:t>.</a:t>
            </a:r>
          </a:p>
          <a:p>
            <a:pPr eaLnBrk="1" hangingPunct="1"/>
            <a:r>
              <a:rPr lang="en-US" altLang="en-US" sz="2400">
                <a:ea typeface="ＭＳ Ｐゴシック" panose="020B0600070205080204" pitchFamily="34" charset="-128"/>
              </a:rPr>
              <a:t>Because this is a perpetuity, the pricing is rather straightforward: PV = </a:t>
            </a:r>
            <a:r>
              <a:rPr lang="en-US" altLang="en-US" sz="2400" i="1">
                <a:ea typeface="ＭＳ Ｐゴシック" panose="020B0600070205080204" pitchFamily="34" charset="-128"/>
              </a:rPr>
              <a:t>D</a:t>
            </a:r>
            <a:r>
              <a:rPr lang="en-US" altLang="en-US" sz="2400">
                <a:ea typeface="ＭＳ Ｐゴシック" panose="020B0600070205080204" pitchFamily="34" charset="-128"/>
              </a:rPr>
              <a:t> / </a:t>
            </a:r>
            <a:r>
              <a:rPr lang="en-US" altLang="en-US" sz="2400" i="1">
                <a:ea typeface="ＭＳ Ｐゴシック" panose="020B0600070205080204" pitchFamily="34" charset="-128"/>
              </a:rPr>
              <a:t>i</a:t>
            </a:r>
            <a:r>
              <a:rPr lang="en-US" altLang="en-US" sz="2400">
                <a:ea typeface="ＭＳ Ｐゴシック" panose="020B0600070205080204" pitchFamily="34" charset="-128"/>
              </a:rPr>
              <a:t>.</a:t>
            </a:r>
          </a:p>
          <a:p>
            <a:pPr eaLnBrk="1" hangingPunct="1"/>
            <a:r>
              <a:rPr lang="en-US" altLang="en-US" sz="2400">
                <a:ea typeface="ＭＳ Ｐゴシック" panose="020B0600070205080204" pitchFamily="34" charset="-128"/>
              </a:rPr>
              <a:t>Suppose that GE paid $2 dividend per share last year.  Investors expect no growth in GE</a:t>
            </a:r>
            <a:r>
              <a:rPr lang="ja-JP" altLang="en-US" sz="2400">
                <a:ea typeface="ＭＳ Ｐゴシック" panose="020B0600070205080204" pitchFamily="34" charset="-128"/>
              </a:rPr>
              <a:t>’</a:t>
            </a:r>
            <a:r>
              <a:rPr lang="en-US" altLang="ja-JP" sz="2400">
                <a:ea typeface="ＭＳ Ｐゴシック" panose="020B0600070205080204" pitchFamily="34" charset="-128"/>
              </a:rPr>
              <a:t>s future dividends.  The applicable discount rate is 10%.</a:t>
            </a:r>
          </a:p>
          <a:p>
            <a:pPr eaLnBrk="1" hangingPunct="1"/>
            <a:r>
              <a:rPr lang="en-US" altLang="en-US" sz="2400">
                <a:ea typeface="ＭＳ Ｐゴシック" panose="020B0600070205080204" pitchFamily="34" charset="-128"/>
              </a:rPr>
              <a:t>PV = $2 / 10% = $20.</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AutoShape 2">
            <a:extLst>
              <a:ext uri="{FF2B5EF4-FFF2-40B4-BE49-F238E27FC236}">
                <a16:creationId xmlns:a16="http://schemas.microsoft.com/office/drawing/2014/main" id="{E3F8638E-6845-C746-AC64-62B925D78329}"/>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Constant-growth DDM</a:t>
            </a:r>
          </a:p>
        </p:txBody>
      </p:sp>
      <p:sp>
        <p:nvSpPr>
          <p:cNvPr id="47106" name="Rectangle 3">
            <a:extLst>
              <a:ext uri="{FF2B5EF4-FFF2-40B4-BE49-F238E27FC236}">
                <a16:creationId xmlns:a16="http://schemas.microsoft.com/office/drawing/2014/main" id="{CFE62BA5-0525-A744-9426-5F6A96057704}"/>
              </a:ext>
            </a:extLst>
          </p:cNvPr>
          <p:cNvSpPr>
            <a:spLocks noGrp="1" noChangeArrowheads="1"/>
          </p:cNvSpPr>
          <p:nvPr>
            <p:ph idx="1"/>
          </p:nvPr>
        </p:nvSpPr>
        <p:spPr/>
        <p:txBody>
          <a:bodyPr/>
          <a:lstStyle/>
          <a:p>
            <a:pPr eaLnBrk="1" hangingPunct="1"/>
            <a:r>
              <a:rPr lang="en-US" altLang="en-US" dirty="0">
                <a:ea typeface="ＭＳ Ｐゴシック" panose="020B0600070205080204" pitchFamily="34" charset="-128"/>
              </a:rPr>
              <a:t>Another easy assumption one can make is to assume that there is a constant growth rate, </a:t>
            </a:r>
            <a:r>
              <a:rPr lang="en-US" altLang="en-US" i="1" dirty="0">
                <a:ea typeface="ＭＳ Ｐゴシック" panose="020B0600070205080204" pitchFamily="34" charset="-128"/>
              </a:rPr>
              <a:t>g</a:t>
            </a:r>
            <a:r>
              <a:rPr lang="en-US" altLang="en-US" dirty="0">
                <a:ea typeface="ＭＳ Ｐゴシック" panose="020B0600070205080204" pitchFamily="34" charset="-128"/>
              </a:rPr>
              <a:t>, in dividends, i.e., </a:t>
            </a:r>
            <a:r>
              <a:rPr lang="en-US" altLang="en-US" i="1" dirty="0">
                <a:ea typeface="ＭＳ Ｐゴシック" panose="020B0600070205080204" pitchFamily="34" charset="-128"/>
              </a:rPr>
              <a:t>D</a:t>
            </a:r>
            <a:r>
              <a:rPr lang="en-US" altLang="en-US" baseline="-25000" dirty="0">
                <a:ea typeface="ＭＳ Ｐゴシック" panose="020B0600070205080204" pitchFamily="34" charset="-128"/>
              </a:rPr>
              <a:t>1</a:t>
            </a:r>
            <a:r>
              <a:rPr lang="en-US" altLang="en-US" dirty="0">
                <a:ea typeface="ＭＳ Ｐゴシック" panose="020B0600070205080204" pitchFamily="34" charset="-128"/>
              </a:rPr>
              <a:t> = </a:t>
            </a:r>
            <a:r>
              <a:rPr lang="en-US" altLang="en-US" i="1" dirty="0">
                <a:ea typeface="ＭＳ Ｐゴシック" panose="020B0600070205080204" pitchFamily="34" charset="-128"/>
              </a:rPr>
              <a:t>D</a:t>
            </a:r>
            <a:r>
              <a:rPr lang="en-US" altLang="en-US" baseline="-25000" dirty="0">
                <a:ea typeface="ＭＳ Ｐゴシック" panose="020B0600070205080204" pitchFamily="34" charset="-128"/>
              </a:rPr>
              <a:t>0</a:t>
            </a:r>
            <a:r>
              <a:rPr lang="en-US" altLang="en-US" dirty="0">
                <a:ea typeface="ＭＳ Ｐゴシック" panose="020B0600070205080204" pitchFamily="34" charset="-128"/>
              </a:rPr>
              <a:t> </a:t>
            </a:r>
            <a:r>
              <a:rPr lang="en-US" altLang="en-US" dirty="0">
                <a:ea typeface="ＭＳ Ｐゴシック" panose="020B0600070205080204" pitchFamily="34" charset="-128"/>
                <a:cs typeface="Arial" panose="020B0604020202020204" pitchFamily="34" charset="0"/>
              </a:rPr>
              <a:t>× (1 + </a:t>
            </a:r>
            <a:r>
              <a:rPr lang="en-US" altLang="en-US" i="1" dirty="0">
                <a:ea typeface="ＭＳ Ｐゴシック" panose="020B0600070205080204" pitchFamily="34" charset="-128"/>
                <a:cs typeface="Arial" panose="020B0604020202020204" pitchFamily="34" charset="0"/>
              </a:rPr>
              <a:t>g</a:t>
            </a:r>
            <a:r>
              <a:rPr lang="en-US" altLang="en-US" dirty="0">
                <a:ea typeface="ＭＳ Ｐゴシック" panose="020B0600070205080204" pitchFamily="34" charset="-128"/>
                <a:cs typeface="Arial" panose="020B0604020202020204" pitchFamily="34" charset="0"/>
              </a:rPr>
              <a:t>), </a:t>
            </a:r>
            <a:r>
              <a:rPr lang="en-US" altLang="en-US" i="1" dirty="0">
                <a:ea typeface="ＭＳ Ｐゴシック" panose="020B0600070205080204" pitchFamily="34" charset="-128"/>
              </a:rPr>
              <a:t>D</a:t>
            </a:r>
            <a:r>
              <a:rPr lang="en-US" altLang="en-US" baseline="-25000" dirty="0">
                <a:ea typeface="ＭＳ Ｐゴシック" panose="020B0600070205080204" pitchFamily="34" charset="-128"/>
              </a:rPr>
              <a:t>2</a:t>
            </a:r>
            <a:r>
              <a:rPr lang="en-US" altLang="en-US" dirty="0">
                <a:ea typeface="ＭＳ Ｐゴシック" panose="020B0600070205080204" pitchFamily="34" charset="-128"/>
              </a:rPr>
              <a:t> = </a:t>
            </a:r>
            <a:r>
              <a:rPr lang="en-US" altLang="en-US" i="1" dirty="0">
                <a:ea typeface="ＭＳ Ｐゴシック" panose="020B0600070205080204" pitchFamily="34" charset="-128"/>
              </a:rPr>
              <a:t>D</a:t>
            </a:r>
            <a:r>
              <a:rPr lang="en-US" altLang="en-US" baseline="-25000" dirty="0">
                <a:ea typeface="ＭＳ Ｐゴシック" panose="020B0600070205080204" pitchFamily="34" charset="-128"/>
              </a:rPr>
              <a:t>0</a:t>
            </a:r>
            <a:r>
              <a:rPr lang="en-US" altLang="en-US" dirty="0">
                <a:ea typeface="ＭＳ Ｐゴシック" panose="020B0600070205080204" pitchFamily="34" charset="-128"/>
              </a:rPr>
              <a:t> </a:t>
            </a:r>
            <a:r>
              <a:rPr lang="en-US" altLang="en-US" dirty="0">
                <a:ea typeface="ＭＳ Ｐゴシック" panose="020B0600070205080204" pitchFamily="34" charset="-128"/>
                <a:cs typeface="Arial" panose="020B0604020202020204" pitchFamily="34" charset="0"/>
              </a:rPr>
              <a:t>× (1 + </a:t>
            </a:r>
            <a:r>
              <a:rPr lang="en-US" altLang="en-US" i="1" dirty="0">
                <a:ea typeface="ＭＳ Ｐゴシック" panose="020B0600070205080204" pitchFamily="34" charset="-128"/>
                <a:cs typeface="Arial" panose="020B0604020202020204" pitchFamily="34" charset="0"/>
              </a:rPr>
              <a:t>g</a:t>
            </a:r>
            <a:r>
              <a:rPr lang="en-US" altLang="en-US" dirty="0">
                <a:ea typeface="ＭＳ Ｐゴシック" panose="020B0600070205080204" pitchFamily="34" charset="-128"/>
                <a:cs typeface="Arial" panose="020B0604020202020204" pitchFamily="34" charset="0"/>
              </a:rPr>
              <a:t>)</a:t>
            </a:r>
            <a:r>
              <a:rPr lang="en-US" altLang="en-US" baseline="30000" dirty="0">
                <a:ea typeface="ＭＳ Ｐゴシック" panose="020B0600070205080204" pitchFamily="34" charset="-128"/>
                <a:cs typeface="Arial" panose="020B0604020202020204" pitchFamily="34" charset="0"/>
              </a:rPr>
              <a:t>2</a:t>
            </a:r>
            <a:r>
              <a:rPr lang="en-US" altLang="en-US" dirty="0">
                <a:ea typeface="ＭＳ Ｐゴシック" panose="020B0600070205080204" pitchFamily="34" charset="-128"/>
              </a:rPr>
              <a:t>, etc.</a:t>
            </a:r>
          </a:p>
          <a:p>
            <a:pPr eaLnBrk="1" hangingPunct="1"/>
            <a:r>
              <a:rPr lang="en-US" altLang="en-US" dirty="0">
                <a:ea typeface="ＭＳ Ｐゴシック" panose="020B0600070205080204" pitchFamily="34" charset="-128"/>
              </a:rPr>
              <a:t>That is, this is a growing perpetuity.</a:t>
            </a:r>
          </a:p>
          <a:p>
            <a:pPr eaLnBrk="1" hangingPunct="1"/>
            <a:r>
              <a:rPr lang="en-US" altLang="en-US" dirty="0">
                <a:ea typeface="ＭＳ Ｐゴシック" panose="020B0600070205080204" pitchFamily="34" charset="-128"/>
              </a:rPr>
              <a:t>Recall from Chapter 4, the PV of a growing perpetuity is: PV = </a:t>
            </a:r>
            <a:r>
              <a:rPr lang="en-US" altLang="en-US" i="1" dirty="0">
                <a:ea typeface="ＭＳ Ｐゴシック" panose="020B0600070205080204" pitchFamily="34" charset="-128"/>
              </a:rPr>
              <a:t>D</a:t>
            </a:r>
            <a:r>
              <a:rPr lang="en-US" altLang="en-US" baseline="-25000" dirty="0">
                <a:ea typeface="ＭＳ Ｐゴシック" panose="020B0600070205080204" pitchFamily="34" charset="-128"/>
              </a:rPr>
              <a:t>1</a:t>
            </a:r>
            <a:r>
              <a:rPr lang="en-US" altLang="en-US" dirty="0">
                <a:ea typeface="ＭＳ Ｐゴシック" panose="020B0600070205080204" pitchFamily="34" charset="-128"/>
              </a:rPr>
              <a:t> / (</a:t>
            </a:r>
            <a:r>
              <a:rPr lang="en-US" altLang="en-US" i="1" dirty="0" err="1">
                <a:ea typeface="ＭＳ Ｐゴシック" panose="020B0600070205080204" pitchFamily="34" charset="-128"/>
              </a:rPr>
              <a:t>i</a:t>
            </a:r>
            <a:r>
              <a:rPr lang="en-US" altLang="en-US" i="1" dirty="0">
                <a:ea typeface="ＭＳ Ｐゴシック" panose="020B0600070205080204" pitchFamily="34" charset="-128"/>
              </a:rPr>
              <a:t> – g</a:t>
            </a:r>
            <a:r>
              <a:rPr lang="en-US" altLang="en-US" dirty="0">
                <a:ea typeface="ＭＳ Ｐゴシック" panose="020B0600070205080204" pitchFamily="34" charset="-128"/>
              </a:rPr>
              <a:t>). </a:t>
            </a:r>
          </a:p>
          <a:p>
            <a:pPr eaLnBrk="1" hangingPunct="1"/>
            <a:endParaRPr lang="en-US" altLang="en-US" dirty="0">
              <a:ea typeface="ＭＳ Ｐゴシック" panose="020B0600070205080204" pitchFamily="34" charset="-128"/>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AutoShape 2">
            <a:extLst>
              <a:ext uri="{FF2B5EF4-FFF2-40B4-BE49-F238E27FC236}">
                <a16:creationId xmlns:a16="http://schemas.microsoft.com/office/drawing/2014/main" id="{C2D3E53D-4949-8E4E-B23D-824A6FC5C7AB}"/>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Constant-growth DDM example</a:t>
            </a:r>
          </a:p>
        </p:txBody>
      </p:sp>
      <p:sp>
        <p:nvSpPr>
          <p:cNvPr id="48130" name="Rectangle 3">
            <a:extLst>
              <a:ext uri="{FF2B5EF4-FFF2-40B4-BE49-F238E27FC236}">
                <a16:creationId xmlns:a16="http://schemas.microsoft.com/office/drawing/2014/main" id="{40BC4233-4B64-3C4B-ABD0-4CA0BE90DE55}"/>
              </a:ext>
            </a:extLst>
          </p:cNvPr>
          <p:cNvSpPr>
            <a:spLocks noGrp="1" noChangeArrowheads="1"/>
          </p:cNvSpPr>
          <p:nvPr>
            <p:ph idx="1"/>
          </p:nvPr>
        </p:nvSpPr>
        <p:spPr/>
        <p:txBody>
          <a:bodyPr/>
          <a:lstStyle/>
          <a:p>
            <a:pPr eaLnBrk="1" hangingPunct="1"/>
            <a:r>
              <a:rPr lang="en-US" altLang="en-US">
                <a:ea typeface="ＭＳ Ｐゴシック" panose="020B0600070205080204" pitchFamily="34" charset="-128"/>
              </a:rPr>
              <a:t>Vermont Financial Inc. paid a dividend of $1 last year.  The constant growth rate of dividends is 5%, and the required rate of return is 10%.</a:t>
            </a:r>
          </a:p>
          <a:p>
            <a:pPr eaLnBrk="1" hangingPunct="1"/>
            <a:r>
              <a:rPr lang="en-US" altLang="en-US">
                <a:ea typeface="ＭＳ Ｐゴシック" panose="020B0600070205080204" pitchFamily="34" charset="-128"/>
              </a:rPr>
              <a:t>PV = [</a:t>
            </a:r>
            <a:r>
              <a:rPr lang="en-US" altLang="en-US" i="1">
                <a:ea typeface="ＭＳ Ｐゴシック" panose="020B0600070205080204" pitchFamily="34" charset="-128"/>
              </a:rPr>
              <a:t>D</a:t>
            </a:r>
            <a:r>
              <a:rPr lang="en-US" altLang="en-US" baseline="-25000">
                <a:ea typeface="ＭＳ Ｐゴシック" panose="020B0600070205080204" pitchFamily="34" charset="-128"/>
              </a:rPr>
              <a:t>0</a:t>
            </a:r>
            <a:r>
              <a:rPr lang="en-US" altLang="en-US">
                <a:ea typeface="ＭＳ Ｐゴシック" panose="020B0600070205080204" pitchFamily="34" charset="-128"/>
              </a:rPr>
              <a:t> </a:t>
            </a:r>
            <a:r>
              <a:rPr lang="en-US" altLang="en-US">
                <a:ea typeface="ＭＳ Ｐゴシック" panose="020B0600070205080204" pitchFamily="34" charset="-128"/>
                <a:cs typeface="Arial" panose="020B0604020202020204" pitchFamily="34" charset="0"/>
              </a:rPr>
              <a:t>× (1 + </a:t>
            </a:r>
            <a:r>
              <a:rPr lang="en-US" altLang="en-US" i="1">
                <a:ea typeface="ＭＳ Ｐゴシック" panose="020B0600070205080204" pitchFamily="34" charset="-128"/>
                <a:cs typeface="Arial" panose="020B0604020202020204" pitchFamily="34" charset="0"/>
              </a:rPr>
              <a:t>g</a:t>
            </a:r>
            <a:r>
              <a:rPr lang="en-US" altLang="en-US">
                <a:ea typeface="ＭＳ Ｐゴシック" panose="020B0600070205080204" pitchFamily="34" charset="-128"/>
                <a:cs typeface="Arial" panose="020B0604020202020204" pitchFamily="34" charset="0"/>
              </a:rPr>
              <a:t>)] </a:t>
            </a:r>
            <a:r>
              <a:rPr lang="en-US" altLang="en-US">
                <a:ea typeface="ＭＳ Ｐゴシック" panose="020B0600070205080204" pitchFamily="34" charset="-128"/>
              </a:rPr>
              <a:t>/ (</a:t>
            </a:r>
            <a:r>
              <a:rPr lang="en-US" altLang="en-US" i="1">
                <a:ea typeface="ＭＳ Ｐゴシック" panose="020B0600070205080204" pitchFamily="34" charset="-128"/>
              </a:rPr>
              <a:t>i – g</a:t>
            </a:r>
            <a:r>
              <a:rPr lang="en-US" altLang="en-US">
                <a:ea typeface="ＭＳ Ｐゴシック" panose="020B0600070205080204" pitchFamily="34" charset="-128"/>
              </a:rPr>
              <a:t>) = [$1 </a:t>
            </a:r>
            <a:r>
              <a:rPr lang="en-US" altLang="en-US">
                <a:ea typeface="ＭＳ Ｐゴシック" panose="020B0600070205080204" pitchFamily="34" charset="-128"/>
                <a:cs typeface="Arial" panose="020B0604020202020204" pitchFamily="34" charset="0"/>
              </a:rPr>
              <a:t>× (1 + 5%)] </a:t>
            </a:r>
            <a:r>
              <a:rPr lang="en-US" altLang="en-US">
                <a:ea typeface="ＭＳ Ｐゴシック" panose="020B0600070205080204" pitchFamily="34" charset="-128"/>
              </a:rPr>
              <a:t>/ (10%</a:t>
            </a:r>
            <a:r>
              <a:rPr lang="en-US" altLang="en-US" i="1">
                <a:ea typeface="ＭＳ Ｐゴシック" panose="020B0600070205080204" pitchFamily="34" charset="-128"/>
              </a:rPr>
              <a:t> – </a:t>
            </a:r>
            <a:r>
              <a:rPr lang="en-US" altLang="en-US">
                <a:ea typeface="ＭＳ Ｐゴシック" panose="020B0600070205080204" pitchFamily="34" charset="-128"/>
              </a:rPr>
              <a:t>5%) = $21.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AutoShape 2">
            <a:extLst>
              <a:ext uri="{FF2B5EF4-FFF2-40B4-BE49-F238E27FC236}">
                <a16:creationId xmlns:a16="http://schemas.microsoft.com/office/drawing/2014/main" id="{C0D17FB7-07B0-0B49-9277-05CAEBD7EC38}"/>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Multiple-stage DDM model</a:t>
            </a:r>
          </a:p>
        </p:txBody>
      </p:sp>
      <p:sp>
        <p:nvSpPr>
          <p:cNvPr id="49154" name="Rectangle 3">
            <a:extLst>
              <a:ext uri="{FF2B5EF4-FFF2-40B4-BE49-F238E27FC236}">
                <a16:creationId xmlns:a16="http://schemas.microsoft.com/office/drawing/2014/main" id="{7D0C8E2C-6FEC-9C4B-8F11-EBD7F424E01D}"/>
              </a:ext>
            </a:extLst>
          </p:cNvPr>
          <p:cNvSpPr>
            <a:spLocks noGrp="1" noChangeArrowheads="1"/>
          </p:cNvSpPr>
          <p:nvPr>
            <p:ph idx="1"/>
          </p:nvPr>
        </p:nvSpPr>
        <p:spPr/>
        <p:txBody>
          <a:bodyPr/>
          <a:lstStyle/>
          <a:p>
            <a:pPr eaLnBrk="1" hangingPunct="1">
              <a:lnSpc>
                <a:spcPct val="90000"/>
              </a:lnSpc>
            </a:pPr>
            <a:r>
              <a:rPr lang="en-US" altLang="en-US">
                <a:ea typeface="ＭＳ Ｐゴシック" panose="020B0600070205080204" pitchFamily="34" charset="-128"/>
              </a:rPr>
              <a:t>This model allows different growth rates for different stages.</a:t>
            </a:r>
          </a:p>
          <a:p>
            <a:pPr eaLnBrk="1" hangingPunct="1">
              <a:lnSpc>
                <a:spcPct val="90000"/>
              </a:lnSpc>
            </a:pPr>
            <a:r>
              <a:rPr lang="en-US" altLang="en-US">
                <a:ea typeface="ＭＳ Ｐゴシック" panose="020B0600070205080204" pitchFamily="34" charset="-128"/>
              </a:rPr>
              <a:t>Typically, it takes care of recent, supernormal growth. </a:t>
            </a:r>
          </a:p>
          <a:p>
            <a:pPr eaLnBrk="1" hangingPunct="1">
              <a:lnSpc>
                <a:spcPct val="90000"/>
              </a:lnSpc>
            </a:pPr>
            <a:r>
              <a:rPr lang="en-US" altLang="en-US">
                <a:ea typeface="ＭＳ Ｐゴシック" panose="020B0600070205080204" pitchFamily="34" charset="-128"/>
              </a:rPr>
              <a:t>There are formulas for PV.  However, they do not look neat.</a:t>
            </a:r>
          </a:p>
          <a:p>
            <a:pPr eaLnBrk="1" hangingPunct="1">
              <a:lnSpc>
                <a:spcPct val="90000"/>
              </a:lnSpc>
            </a:pPr>
            <a:r>
              <a:rPr lang="en-US" altLang="en-US">
                <a:ea typeface="ＭＳ Ｐゴシック" panose="020B0600070205080204" pitchFamily="34" charset="-128"/>
              </a:rPr>
              <a:t>Let us use Excel to visualize the discounting process.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AutoShape 2">
            <a:extLst>
              <a:ext uri="{FF2B5EF4-FFF2-40B4-BE49-F238E27FC236}">
                <a16:creationId xmlns:a16="http://schemas.microsoft.com/office/drawing/2014/main" id="{F00B0FE2-0281-974D-90EE-1C77E7D5B8DA}"/>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Multiple-stage example, I</a:t>
            </a:r>
          </a:p>
        </p:txBody>
      </p:sp>
      <p:sp>
        <p:nvSpPr>
          <p:cNvPr id="50178" name="Rectangle 3">
            <a:extLst>
              <a:ext uri="{FF2B5EF4-FFF2-40B4-BE49-F238E27FC236}">
                <a16:creationId xmlns:a16="http://schemas.microsoft.com/office/drawing/2014/main" id="{2D803221-899C-AA41-A200-18745926EBAC}"/>
              </a:ext>
            </a:extLst>
          </p:cNvPr>
          <p:cNvSpPr>
            <a:spLocks noGrp="1" noChangeArrowheads="1"/>
          </p:cNvSpPr>
          <p:nvPr>
            <p:ph idx="1"/>
          </p:nvPr>
        </p:nvSpPr>
        <p:spPr/>
        <p:txBody>
          <a:bodyPr/>
          <a:lstStyle/>
          <a:p>
            <a:pPr eaLnBrk="1" hangingPunct="1"/>
            <a:r>
              <a:rPr lang="en-US" altLang="en-US" dirty="0">
                <a:ea typeface="ＭＳ Ｐゴシック" panose="020B0600070205080204" pitchFamily="34" charset="-128"/>
              </a:rPr>
              <a:t>HP has a cost of equity at 14%.  </a:t>
            </a:r>
          </a:p>
          <a:p>
            <a:pPr eaLnBrk="1" hangingPunct="1"/>
            <a:r>
              <a:rPr lang="en-US" altLang="en-US" dirty="0">
                <a:ea typeface="ＭＳ Ｐゴシック" panose="020B0600070205080204" pitchFamily="34" charset="-128"/>
              </a:rPr>
              <a:t>HP just paid an annual dividend of $2.</a:t>
            </a:r>
          </a:p>
          <a:p>
            <a:pPr eaLnBrk="1" hangingPunct="1"/>
            <a:r>
              <a:rPr lang="en-US" altLang="en-US" dirty="0">
                <a:ea typeface="ＭＳ Ｐゴシック" panose="020B0600070205080204" pitchFamily="34" charset="-128"/>
              </a:rPr>
              <a:t>The expected dividend growth rate between year 1-3 is 25%.</a:t>
            </a:r>
          </a:p>
          <a:p>
            <a:pPr eaLnBrk="1" hangingPunct="1"/>
            <a:r>
              <a:rPr lang="en-US" altLang="en-US" dirty="0">
                <a:ea typeface="ＭＳ Ｐゴシック" panose="020B0600070205080204" pitchFamily="34" charset="-128"/>
              </a:rPr>
              <a:t>The expected dividend growth rate between year 4-5 is 15%.  </a:t>
            </a:r>
          </a:p>
          <a:p>
            <a:pPr eaLnBrk="1" hangingPunct="1"/>
            <a:r>
              <a:rPr lang="en-US" altLang="en-US" dirty="0">
                <a:ea typeface="ＭＳ Ｐゴシック" panose="020B0600070205080204" pitchFamily="34" charset="-128"/>
              </a:rPr>
              <a:t>The expected dividend growth rate for year 6 and afterwards is 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AutoShape 2">
            <a:extLst>
              <a:ext uri="{FF2B5EF4-FFF2-40B4-BE49-F238E27FC236}">
                <a16:creationId xmlns:a16="http://schemas.microsoft.com/office/drawing/2014/main" id="{0C7DE197-0D63-A64A-9D8B-3DC63C079744}"/>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Multiple-stage example, II</a:t>
            </a:r>
          </a:p>
        </p:txBody>
      </p:sp>
      <p:graphicFrame>
        <p:nvGraphicFramePr>
          <p:cNvPr id="51202" name="Object 4">
            <a:extLst>
              <a:ext uri="{FF2B5EF4-FFF2-40B4-BE49-F238E27FC236}">
                <a16:creationId xmlns:a16="http://schemas.microsoft.com/office/drawing/2014/main" id="{F1F4FB41-9164-7A46-A569-3F1DA15C089A}"/>
              </a:ext>
            </a:extLst>
          </p:cNvPr>
          <p:cNvGraphicFramePr>
            <a:graphicFrameLocks noGrp="1" noChangeAspect="1"/>
          </p:cNvGraphicFramePr>
          <p:nvPr>
            <p:ph idx="1"/>
          </p:nvPr>
        </p:nvGraphicFramePr>
        <p:xfrm>
          <a:off x="687388" y="2162175"/>
          <a:ext cx="7769225" cy="3968750"/>
        </p:xfrm>
        <a:graphic>
          <a:graphicData uri="http://schemas.openxmlformats.org/presentationml/2006/ole">
            <mc:AlternateContent xmlns:mc="http://schemas.openxmlformats.org/markup-compatibility/2006">
              <mc:Choice xmlns:v="urn:schemas-microsoft-com:vml" Requires="v">
                <p:oleObj spid="_x0000_s51240" name="Worksheet" r:id="rId3" imgW="10591800" imgH="5410200" progId="Excel.Sheet.8">
                  <p:embed/>
                </p:oleObj>
              </mc:Choice>
              <mc:Fallback>
                <p:oleObj name="Worksheet" r:id="rId3" imgW="10591800" imgH="5410200" progId="Excel.Shee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388" y="2162175"/>
                        <a:ext cx="7769225" cy="3968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AutoShape 2">
            <a:extLst>
              <a:ext uri="{FF2B5EF4-FFF2-40B4-BE49-F238E27FC236}">
                <a16:creationId xmlns:a16="http://schemas.microsoft.com/office/drawing/2014/main" id="{4ADA3646-574E-7340-B259-3F41DBA41998}"/>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Quality of inputs</a:t>
            </a:r>
          </a:p>
        </p:txBody>
      </p:sp>
      <p:sp>
        <p:nvSpPr>
          <p:cNvPr id="52226" name="Rectangle 3">
            <a:extLst>
              <a:ext uri="{FF2B5EF4-FFF2-40B4-BE49-F238E27FC236}">
                <a16:creationId xmlns:a16="http://schemas.microsoft.com/office/drawing/2014/main" id="{4699070F-E51F-0E4C-860F-2D70387D8B1B}"/>
              </a:ext>
            </a:extLst>
          </p:cNvPr>
          <p:cNvSpPr>
            <a:spLocks noGrp="1" noChangeArrowheads="1"/>
          </p:cNvSpPr>
          <p:nvPr>
            <p:ph idx="1"/>
          </p:nvPr>
        </p:nvSpPr>
        <p:spPr/>
        <p:txBody>
          <a:bodyPr/>
          <a:lstStyle/>
          <a:p>
            <a:pPr eaLnBrk="1" hangingPunct="1"/>
            <a:r>
              <a:rPr lang="en-US" altLang="en-US">
                <a:ea typeface="ＭＳ Ｐゴシック" panose="020B0600070205080204" pitchFamily="34" charset="-128"/>
              </a:rPr>
              <a:t>The above stock pricing examples seem quite simple.  In reality, stock valuation is extremely difficult.  The difficulty does not arise from the calculation itself, but from the uncertainty associated with model inputs (estimates).</a:t>
            </a:r>
          </a:p>
          <a:p>
            <a:pPr eaLnBrk="1" hangingPunct="1"/>
            <a:r>
              <a:rPr lang="en-US" altLang="en-US">
                <a:ea typeface="ＭＳ Ｐゴシック" panose="020B0600070205080204" pitchFamily="34" charset="-128"/>
              </a:rPr>
              <a:t>Professional investors compete on the quality of inputs.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F1B0A37E-9E62-A84B-AD84-822CBA5CFAAB}"/>
              </a:ext>
            </a:extLst>
          </p:cNvPr>
          <p:cNvSpPr>
            <a:spLocks noGrp="1"/>
          </p:cNvSpPr>
          <p:nvPr>
            <p:ph type="title"/>
          </p:nvPr>
        </p:nvSpPr>
        <p:spPr/>
        <p:txBody>
          <a:bodyPr/>
          <a:lstStyle/>
          <a:p>
            <a:r>
              <a:rPr lang="en-US" altLang="en-US">
                <a:ea typeface="ＭＳ Ｐゴシック" panose="020B0600070205080204" pitchFamily="34" charset="-128"/>
              </a:rPr>
              <a:t>Estimating </a:t>
            </a:r>
            <a:r>
              <a:rPr lang="en-US" altLang="en-US" i="1">
                <a:ea typeface="ＭＳ Ｐゴシック" panose="020B0600070205080204" pitchFamily="34" charset="-128"/>
              </a:rPr>
              <a:t>g</a:t>
            </a:r>
            <a:endParaRPr lang="en-US" altLang="en-US">
              <a:ea typeface="ＭＳ Ｐゴシック" panose="020B0600070205080204" pitchFamily="34" charset="-128"/>
            </a:endParaRPr>
          </a:p>
        </p:txBody>
      </p:sp>
      <p:sp>
        <p:nvSpPr>
          <p:cNvPr id="53250" name="Content Placeholder 2">
            <a:extLst>
              <a:ext uri="{FF2B5EF4-FFF2-40B4-BE49-F238E27FC236}">
                <a16:creationId xmlns:a16="http://schemas.microsoft.com/office/drawing/2014/main" id="{5202A21B-902A-DB42-A515-2A8A0B5EB272}"/>
              </a:ext>
            </a:extLst>
          </p:cNvPr>
          <p:cNvSpPr>
            <a:spLocks noGrp="1"/>
          </p:cNvSpPr>
          <p:nvPr>
            <p:ph idx="1"/>
          </p:nvPr>
        </p:nvSpPr>
        <p:spPr/>
        <p:txBody>
          <a:bodyPr/>
          <a:lstStyle/>
          <a:p>
            <a:r>
              <a:rPr lang="en-US" altLang="en-US">
                <a:ea typeface="ＭＳ Ｐゴシック" panose="020B0600070205080204" pitchFamily="34" charset="-128"/>
              </a:rPr>
              <a:t>There are potentially many ways to estimate </a:t>
            </a:r>
            <a:r>
              <a:rPr lang="en-US" altLang="en-US" i="1">
                <a:ea typeface="ＭＳ Ｐゴシック" panose="020B0600070205080204" pitchFamily="34" charset="-128"/>
              </a:rPr>
              <a:t>g</a:t>
            </a:r>
            <a:r>
              <a:rPr lang="en-US" altLang="en-US">
                <a:ea typeface="ＭＳ Ｐゴシック" panose="020B0600070205080204" pitchFamily="34" charset="-128"/>
              </a:rPr>
              <a:t>.</a:t>
            </a:r>
          </a:p>
          <a:p>
            <a:r>
              <a:rPr lang="en-US" altLang="en-US">
                <a:ea typeface="ＭＳ Ｐゴシック" panose="020B0600070205080204" pitchFamily="34" charset="-128"/>
              </a:rPr>
              <a:t>One possible way is to use the industry</a:t>
            </a:r>
            <a:r>
              <a:rPr lang="ja-JP" altLang="en-US">
                <a:ea typeface="ＭＳ Ｐゴシック" panose="020B0600070205080204" pitchFamily="34" charset="-128"/>
              </a:rPr>
              <a:t>’</a:t>
            </a:r>
            <a:r>
              <a:rPr lang="en-US" altLang="ja-JP">
                <a:ea typeface="ＭＳ Ｐゴシック" panose="020B0600070205080204" pitchFamily="34" charset="-128"/>
              </a:rPr>
              <a:t>s long-term average growth rate.</a:t>
            </a:r>
          </a:p>
          <a:p>
            <a:r>
              <a:rPr lang="en-US" altLang="en-US">
                <a:ea typeface="ＭＳ Ｐゴシック" panose="020B0600070205080204" pitchFamily="34" charset="-128"/>
              </a:rPr>
              <a:t>Another way: </a:t>
            </a:r>
            <a:r>
              <a:rPr lang="en-US" altLang="en-US" i="1">
                <a:ea typeface="ＭＳ Ｐゴシック" panose="020B0600070205080204" pitchFamily="34" charset="-128"/>
              </a:rPr>
              <a:t>g</a:t>
            </a:r>
            <a:r>
              <a:rPr lang="en-US" altLang="en-US">
                <a:ea typeface="ＭＳ Ｐゴシック" panose="020B0600070205080204" pitchFamily="34" charset="-128"/>
              </a:rPr>
              <a:t> = retention ratio × ROE (return on equity).</a:t>
            </a:r>
          </a:p>
          <a:p>
            <a:r>
              <a:rPr lang="en-US" altLang="en-US">
                <a:ea typeface="ＭＳ Ｐゴシック" panose="020B0600070205080204" pitchFamily="34" charset="-128"/>
              </a:rPr>
              <a:t>Retention ratio = (NI – dividends) / NI.</a:t>
            </a:r>
          </a:p>
          <a:p>
            <a:r>
              <a:rPr lang="en-US" altLang="en-US">
                <a:ea typeface="ＭＳ Ｐゴシック" panose="020B0600070205080204" pitchFamily="34" charset="-128"/>
              </a:rPr>
              <a:t>ROE = NI / equity.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AutoShape 2">
            <a:extLst>
              <a:ext uri="{FF2B5EF4-FFF2-40B4-BE49-F238E27FC236}">
                <a16:creationId xmlns:a16="http://schemas.microsoft.com/office/drawing/2014/main" id="{C3F67376-C428-6947-A255-2E18D83E7329}"/>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Notations, II</a:t>
            </a:r>
          </a:p>
        </p:txBody>
      </p:sp>
      <p:sp>
        <p:nvSpPr>
          <p:cNvPr id="19458" name="Rectangle 3">
            <a:extLst>
              <a:ext uri="{FF2B5EF4-FFF2-40B4-BE49-F238E27FC236}">
                <a16:creationId xmlns:a16="http://schemas.microsoft.com/office/drawing/2014/main" id="{B7E06C10-EB0F-9E4C-9CFC-2D24D0B6332D}"/>
              </a:ext>
            </a:extLst>
          </p:cNvPr>
          <p:cNvSpPr>
            <a:spLocks noGrp="1" noChangeArrowheads="1"/>
          </p:cNvSpPr>
          <p:nvPr>
            <p:ph idx="1"/>
          </p:nvPr>
        </p:nvSpPr>
        <p:spPr/>
        <p:txBody>
          <a:bodyPr/>
          <a:lstStyle/>
          <a:p>
            <a:pPr eaLnBrk="1" hangingPunct="1"/>
            <a:r>
              <a:rPr lang="en-US" altLang="en-US" sz="2400">
                <a:ea typeface="ＭＳ Ｐゴシック" panose="020B0600070205080204" pitchFamily="34" charset="-128"/>
              </a:rPr>
              <a:t>Coupon rate: annual coupon / FV.</a:t>
            </a:r>
          </a:p>
          <a:p>
            <a:pPr eaLnBrk="1" hangingPunct="1"/>
            <a:r>
              <a:rPr lang="en-US" altLang="en-US" sz="2400">
                <a:ea typeface="ＭＳ Ｐゴシック" panose="020B0600070205080204" pitchFamily="34" charset="-128"/>
              </a:rPr>
              <a:t>Yield to maturity (YTM): the rate required by investors in the market on a bond.</a:t>
            </a:r>
          </a:p>
          <a:p>
            <a:pPr eaLnBrk="1" hangingPunct="1">
              <a:buFont typeface="Times New Roman" panose="02020603050405020304" pitchFamily="18" charset="0"/>
              <a:buChar char="–"/>
            </a:pPr>
            <a:r>
              <a:rPr lang="en-US" altLang="en-US" sz="2400">
                <a:ea typeface="ＭＳ Ｐゴシック" panose="020B0600070205080204" pitchFamily="34" charset="-128"/>
              </a:rPr>
              <a:t>Market decides.</a:t>
            </a:r>
          </a:p>
          <a:p>
            <a:pPr eaLnBrk="1" hangingPunct="1">
              <a:buFont typeface="Times New Roman" panose="02020603050405020304" pitchFamily="18" charset="0"/>
              <a:buChar char="–"/>
            </a:pPr>
            <a:r>
              <a:rPr lang="en-US" altLang="en-US" sz="2400">
                <a:ea typeface="ＭＳ Ｐゴシック" panose="020B0600070205080204" pitchFamily="34" charset="-128"/>
              </a:rPr>
              <a:t>Time varying.</a:t>
            </a:r>
          </a:p>
          <a:p>
            <a:pPr eaLnBrk="1" hangingPunct="1">
              <a:buFont typeface="Times New Roman" panose="02020603050405020304" pitchFamily="18" charset="0"/>
              <a:buChar char="–"/>
            </a:pPr>
            <a:r>
              <a:rPr lang="en-US" altLang="en-US" sz="2400">
                <a:ea typeface="ＭＳ Ｐゴシック" panose="020B0600070205080204" pitchFamily="34" charset="-128"/>
              </a:rPr>
              <a:t>Related to default risk.</a:t>
            </a:r>
          </a:p>
          <a:p>
            <a:pPr eaLnBrk="1" hangingPunct="1">
              <a:buFont typeface="Times New Roman" panose="02020603050405020304" pitchFamily="18" charset="0"/>
              <a:buChar char="–"/>
            </a:pPr>
            <a:r>
              <a:rPr lang="en-US" altLang="en-US" sz="2400">
                <a:ea typeface="ＭＳ Ｐゴシック" panose="020B0600070205080204" pitchFamily="34" charset="-128"/>
              </a:rPr>
              <a:t>If coupons are paid out annually, </a:t>
            </a:r>
            <a:r>
              <a:rPr lang="en-US" altLang="en-US" sz="2400" i="1">
                <a:ea typeface="ＭＳ Ｐゴシック" panose="020B0600070205080204" pitchFamily="34" charset="-128"/>
              </a:rPr>
              <a:t>i</a:t>
            </a:r>
            <a:r>
              <a:rPr lang="en-US" altLang="en-US" sz="2400">
                <a:ea typeface="ＭＳ Ｐゴシック" panose="020B0600070205080204" pitchFamily="34" charset="-128"/>
              </a:rPr>
              <a:t> = YTM.  If coupons are paid out semiannually, </a:t>
            </a:r>
            <a:r>
              <a:rPr lang="en-US" altLang="en-US" sz="2400" i="1">
                <a:ea typeface="ＭＳ Ｐゴシック" panose="020B0600070205080204" pitchFamily="34" charset="-128"/>
              </a:rPr>
              <a:t>i</a:t>
            </a:r>
            <a:r>
              <a:rPr lang="en-US" altLang="en-US" sz="2400">
                <a:ea typeface="ＭＳ Ｐゴシック" panose="020B0600070205080204" pitchFamily="34" charset="-128"/>
              </a:rPr>
              <a:t> = YTM/2.</a:t>
            </a:r>
          </a:p>
          <a:p>
            <a:pPr eaLnBrk="1" hangingPunct="1">
              <a:buFontTx/>
              <a:buNone/>
            </a:pPr>
            <a:endParaRPr lang="en-US" altLang="en-US" sz="2400">
              <a:ea typeface="ＭＳ Ｐゴシック" panose="020B0600070205080204" pitchFamily="34" charset="-128"/>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929E9-8D22-F64A-B77B-88D829ECCF32}"/>
              </a:ext>
            </a:extLst>
          </p:cNvPr>
          <p:cNvSpPr>
            <a:spLocks noGrp="1"/>
          </p:cNvSpPr>
          <p:nvPr>
            <p:ph type="title"/>
          </p:nvPr>
        </p:nvSpPr>
        <p:spPr/>
        <p:txBody>
          <a:bodyPr/>
          <a:lstStyle/>
          <a:p>
            <a:r>
              <a:rPr lang="en-US" dirty="0"/>
              <a:t>Decomposition of </a:t>
            </a:r>
            <a:r>
              <a:rPr lang="en-US" i="1" dirty="0" err="1"/>
              <a:t>i</a:t>
            </a:r>
            <a:endParaRPr lang="en-US" i="1" dirty="0"/>
          </a:p>
        </p:txBody>
      </p:sp>
      <p:sp>
        <p:nvSpPr>
          <p:cNvPr id="3" name="Content Placeholder 2">
            <a:extLst>
              <a:ext uri="{FF2B5EF4-FFF2-40B4-BE49-F238E27FC236}">
                <a16:creationId xmlns:a16="http://schemas.microsoft.com/office/drawing/2014/main" id="{C1B322DC-6752-D849-91C7-91AAC7B6910B}"/>
              </a:ext>
            </a:extLst>
          </p:cNvPr>
          <p:cNvSpPr>
            <a:spLocks noGrp="1"/>
          </p:cNvSpPr>
          <p:nvPr>
            <p:ph idx="1"/>
          </p:nvPr>
        </p:nvSpPr>
        <p:spPr/>
        <p:txBody>
          <a:bodyPr/>
          <a:lstStyle/>
          <a:p>
            <a:r>
              <a:rPr lang="en-US" altLang="en-US" dirty="0">
                <a:ea typeface="ＭＳ Ｐゴシック" panose="020B0600070205080204" pitchFamily="34" charset="-128"/>
              </a:rPr>
              <a:t>Recall that the constant growth rate DDM model says: PV = </a:t>
            </a:r>
            <a:r>
              <a:rPr lang="en-US" altLang="en-US" i="1" dirty="0">
                <a:ea typeface="ＭＳ Ｐゴシック" panose="020B0600070205080204" pitchFamily="34" charset="-128"/>
              </a:rPr>
              <a:t>D</a:t>
            </a:r>
            <a:r>
              <a:rPr lang="en-US" altLang="en-US" baseline="-25000" dirty="0">
                <a:ea typeface="ＭＳ Ｐゴシック" panose="020B0600070205080204" pitchFamily="34" charset="-128"/>
              </a:rPr>
              <a:t>1</a:t>
            </a:r>
            <a:r>
              <a:rPr lang="en-US" altLang="en-US" dirty="0">
                <a:ea typeface="ＭＳ Ｐゴシック" panose="020B0600070205080204" pitchFamily="34" charset="-128"/>
              </a:rPr>
              <a:t> / (</a:t>
            </a:r>
            <a:r>
              <a:rPr lang="en-US" altLang="en-US" i="1" dirty="0" err="1">
                <a:ea typeface="ＭＳ Ｐゴシック" panose="020B0600070205080204" pitchFamily="34" charset="-128"/>
              </a:rPr>
              <a:t>i</a:t>
            </a:r>
            <a:r>
              <a:rPr lang="en-US" altLang="en-US" i="1" dirty="0">
                <a:ea typeface="ＭＳ Ｐゴシック" panose="020B0600070205080204" pitchFamily="34" charset="-128"/>
              </a:rPr>
              <a:t> – g</a:t>
            </a:r>
            <a:r>
              <a:rPr lang="en-US" altLang="en-US" dirty="0">
                <a:ea typeface="ＭＳ Ｐゴシック" panose="020B0600070205080204" pitchFamily="34" charset="-128"/>
              </a:rPr>
              <a:t>). </a:t>
            </a:r>
          </a:p>
          <a:p>
            <a:r>
              <a:rPr lang="en-US" altLang="en-US" dirty="0">
                <a:ea typeface="ＭＳ Ｐゴシック" panose="020B0600070205080204" pitchFamily="34" charset="-128"/>
              </a:rPr>
              <a:t>Rearrange the equation, we have: </a:t>
            </a:r>
            <a:r>
              <a:rPr lang="en-US" altLang="en-US" i="1" dirty="0" err="1">
                <a:ea typeface="ＭＳ Ｐゴシック" panose="020B0600070205080204" pitchFamily="34" charset="-128"/>
              </a:rPr>
              <a:t>i</a:t>
            </a:r>
            <a:r>
              <a:rPr lang="en-US" altLang="en-US" i="1" dirty="0">
                <a:ea typeface="ＭＳ Ｐゴシック" panose="020B0600070205080204" pitchFamily="34" charset="-128"/>
              </a:rPr>
              <a:t> </a:t>
            </a:r>
            <a:r>
              <a:rPr lang="en-US" altLang="en-US" dirty="0">
                <a:ea typeface="ＭＳ Ｐゴシック" panose="020B0600070205080204" pitchFamily="34" charset="-128"/>
              </a:rPr>
              <a:t>= (</a:t>
            </a:r>
            <a:r>
              <a:rPr lang="en-US" altLang="en-US" i="1" dirty="0">
                <a:ea typeface="ＭＳ Ｐゴシック" panose="020B0600070205080204" pitchFamily="34" charset="-128"/>
              </a:rPr>
              <a:t>D</a:t>
            </a:r>
            <a:r>
              <a:rPr lang="en-US" altLang="en-US" baseline="-25000" dirty="0">
                <a:ea typeface="ＭＳ Ｐゴシック" panose="020B0600070205080204" pitchFamily="34" charset="-128"/>
              </a:rPr>
              <a:t>1</a:t>
            </a:r>
            <a:r>
              <a:rPr lang="en-US" altLang="en-US" dirty="0">
                <a:ea typeface="ＭＳ Ｐゴシック" panose="020B0600070205080204" pitchFamily="34" charset="-128"/>
              </a:rPr>
              <a:t> / PV) + </a:t>
            </a:r>
            <a:r>
              <a:rPr lang="en-US" altLang="en-US" i="1" dirty="0">
                <a:ea typeface="ＭＳ Ｐゴシック" panose="020B0600070205080204" pitchFamily="34" charset="-128"/>
              </a:rPr>
              <a:t>g </a:t>
            </a:r>
            <a:r>
              <a:rPr lang="en-US" altLang="en-US" dirty="0">
                <a:ea typeface="ＭＳ Ｐゴシック" panose="020B0600070205080204" pitchFamily="34" charset="-128"/>
              </a:rPr>
              <a:t>= dividend yield + expected constant growth rate/capital gains yield.</a:t>
            </a:r>
          </a:p>
          <a:p>
            <a:r>
              <a:rPr lang="en-US" altLang="en-US" i="1" dirty="0" err="1">
                <a:ea typeface="ＭＳ Ｐゴシック" panose="020B0600070205080204" pitchFamily="34" charset="-128"/>
              </a:rPr>
              <a:t>i</a:t>
            </a:r>
            <a:r>
              <a:rPr lang="en-US" altLang="en-US" dirty="0">
                <a:ea typeface="ＭＳ Ｐゴシック" panose="020B0600070205080204" pitchFamily="34" charset="-128"/>
              </a:rPr>
              <a:t> : required return on stocks or the cost of equity.</a:t>
            </a:r>
          </a:p>
          <a:p>
            <a:r>
              <a:rPr lang="en-US" altLang="en-US" dirty="0">
                <a:ea typeface="ＭＳ Ｐゴシック" panose="020B0600070205080204" pitchFamily="34" charset="-128"/>
              </a:rPr>
              <a:t>Dividend yield = </a:t>
            </a:r>
            <a:r>
              <a:rPr lang="en-US" altLang="en-US" i="1" dirty="0">
                <a:ea typeface="ＭＳ Ｐゴシック" panose="020B0600070205080204" pitchFamily="34" charset="-128"/>
              </a:rPr>
              <a:t>D</a:t>
            </a:r>
            <a:r>
              <a:rPr lang="en-US" altLang="en-US" baseline="-25000" dirty="0">
                <a:ea typeface="ＭＳ Ｐゴシック" panose="020B0600070205080204" pitchFamily="34" charset="-128"/>
              </a:rPr>
              <a:t>1</a:t>
            </a:r>
            <a:r>
              <a:rPr lang="en-US" altLang="en-US" dirty="0">
                <a:ea typeface="ＭＳ Ｐゴシック" panose="020B0600070205080204" pitchFamily="34" charset="-128"/>
              </a:rPr>
              <a:t> / PV.</a:t>
            </a:r>
          </a:p>
          <a:p>
            <a:r>
              <a:rPr lang="en-US" dirty="0"/>
              <a:t>Expected constant growth rate, </a:t>
            </a:r>
            <a:r>
              <a:rPr lang="en-US" i="1" dirty="0"/>
              <a:t>g,</a:t>
            </a:r>
            <a:r>
              <a:rPr lang="en-US" dirty="0"/>
              <a:t> can also be interpreted as the capital gains yield; that is, the rate at which the value of the investment grows (see p. </a:t>
            </a:r>
            <a:r>
              <a:rPr lang="en-US"/>
              <a:t>278).</a:t>
            </a:r>
            <a:endParaRPr lang="en-US" dirty="0"/>
          </a:p>
        </p:txBody>
      </p:sp>
    </p:spTree>
    <p:extLst>
      <p:ext uri="{BB962C8B-B14F-4D97-AF65-F5344CB8AC3E}">
        <p14:creationId xmlns:p14="http://schemas.microsoft.com/office/powerpoint/2010/main" val="20397737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EE88E-0249-2D44-ABBD-B49E3E99CBE8}"/>
              </a:ext>
            </a:extLst>
          </p:cNvPr>
          <p:cNvSpPr>
            <a:spLocks noGrp="1"/>
          </p:cNvSpPr>
          <p:nvPr>
            <p:ph type="title"/>
          </p:nvPr>
        </p:nvSpPr>
        <p:spPr/>
        <p:txBody>
          <a:bodyPr/>
          <a:lstStyle/>
          <a:p>
            <a:r>
              <a:rPr lang="en-US" dirty="0"/>
              <a:t>Example, p. 293, Questions and Problems #5</a:t>
            </a:r>
          </a:p>
        </p:txBody>
      </p:sp>
      <p:sp>
        <p:nvSpPr>
          <p:cNvPr id="3" name="Content Placeholder 2">
            <a:extLst>
              <a:ext uri="{FF2B5EF4-FFF2-40B4-BE49-F238E27FC236}">
                <a16:creationId xmlns:a16="http://schemas.microsoft.com/office/drawing/2014/main" id="{B44F709C-88E4-7944-8231-571F39380390}"/>
              </a:ext>
            </a:extLst>
          </p:cNvPr>
          <p:cNvSpPr>
            <a:spLocks noGrp="1"/>
          </p:cNvSpPr>
          <p:nvPr>
            <p:ph idx="1"/>
          </p:nvPr>
        </p:nvSpPr>
        <p:spPr/>
        <p:txBody>
          <a:bodyPr/>
          <a:lstStyle/>
          <a:p>
            <a:r>
              <a:rPr lang="en-US" dirty="0"/>
              <a:t>Change Inc. is expected to maintain a 4.9% constant growth rate in its dividends, indefinitely.  If the company has a dividend yield of 5.2%, what is the required return on the company’s stocks?</a:t>
            </a:r>
          </a:p>
          <a:p>
            <a:r>
              <a:rPr lang="en-US" altLang="en-US" i="1" dirty="0" err="1">
                <a:ea typeface="ＭＳ Ｐゴシック" panose="020B0600070205080204" pitchFamily="34" charset="-128"/>
              </a:rPr>
              <a:t>i</a:t>
            </a:r>
            <a:r>
              <a:rPr lang="en-US" altLang="en-US" dirty="0">
                <a:ea typeface="ＭＳ Ｐゴシック" panose="020B0600070205080204" pitchFamily="34" charset="-128"/>
              </a:rPr>
              <a:t>= (</a:t>
            </a:r>
            <a:r>
              <a:rPr lang="en-US" altLang="en-US" i="1" dirty="0">
                <a:ea typeface="ＭＳ Ｐゴシック" panose="020B0600070205080204" pitchFamily="34" charset="-128"/>
              </a:rPr>
              <a:t>D</a:t>
            </a:r>
            <a:r>
              <a:rPr lang="en-US" altLang="en-US" baseline="-25000" dirty="0">
                <a:ea typeface="ＭＳ Ｐゴシック" panose="020B0600070205080204" pitchFamily="34" charset="-128"/>
              </a:rPr>
              <a:t>1</a:t>
            </a:r>
            <a:r>
              <a:rPr lang="en-US" altLang="en-US" dirty="0">
                <a:ea typeface="ＭＳ Ｐゴシック" panose="020B0600070205080204" pitchFamily="34" charset="-128"/>
              </a:rPr>
              <a:t> / PV) + </a:t>
            </a:r>
            <a:r>
              <a:rPr lang="en-US" altLang="en-US" i="1" dirty="0">
                <a:ea typeface="ＭＳ Ｐゴシック" panose="020B0600070205080204" pitchFamily="34" charset="-128"/>
              </a:rPr>
              <a:t>g = </a:t>
            </a:r>
            <a:r>
              <a:rPr lang="en-US" altLang="en-US" dirty="0">
                <a:ea typeface="ＭＳ Ｐゴシック" panose="020B0600070205080204" pitchFamily="34" charset="-128"/>
              </a:rPr>
              <a:t>5.2% + 4.9% = 10.1%.</a:t>
            </a:r>
            <a:endParaRPr lang="en-US" dirty="0"/>
          </a:p>
          <a:p>
            <a:endParaRPr lang="en-US" dirty="0"/>
          </a:p>
        </p:txBody>
      </p:sp>
    </p:spTree>
    <p:extLst>
      <p:ext uri="{BB962C8B-B14F-4D97-AF65-F5344CB8AC3E}">
        <p14:creationId xmlns:p14="http://schemas.microsoft.com/office/powerpoint/2010/main" val="19936736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AutoShape 2">
            <a:extLst>
              <a:ext uri="{FF2B5EF4-FFF2-40B4-BE49-F238E27FC236}">
                <a16:creationId xmlns:a16="http://schemas.microsoft.com/office/drawing/2014/main" id="{CC8EA581-8451-2640-851B-98939DBFD3BB}"/>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Extra: P/E ratio, I</a:t>
            </a:r>
          </a:p>
        </p:txBody>
      </p:sp>
      <p:sp>
        <p:nvSpPr>
          <p:cNvPr id="54274" name="Rectangle 3">
            <a:extLst>
              <a:ext uri="{FF2B5EF4-FFF2-40B4-BE49-F238E27FC236}">
                <a16:creationId xmlns:a16="http://schemas.microsoft.com/office/drawing/2014/main" id="{4B97F8FB-03CB-8B4B-9C2F-16AF987CA84C}"/>
              </a:ext>
            </a:extLst>
          </p:cNvPr>
          <p:cNvSpPr>
            <a:spLocks noGrp="1" noChangeArrowheads="1"/>
          </p:cNvSpPr>
          <p:nvPr>
            <p:ph idx="1"/>
          </p:nvPr>
        </p:nvSpPr>
        <p:spPr/>
        <p:txBody>
          <a:bodyPr/>
          <a:lstStyle/>
          <a:p>
            <a:pPr marL="457200" indent="-457200" eaLnBrk="1" hangingPunct="1">
              <a:lnSpc>
                <a:spcPct val="80000"/>
              </a:lnSpc>
            </a:pPr>
            <a:r>
              <a:rPr lang="en-US" altLang="en-US">
                <a:ea typeface="ＭＳ Ｐゴシック" panose="020B0600070205080204" pitchFamily="34" charset="-128"/>
              </a:rPr>
              <a:t>The ratio of the current market price per share to the expected next-12-month earnings per share (or the current annual earnings per share).</a:t>
            </a:r>
          </a:p>
          <a:p>
            <a:pPr marL="457200" indent="-457200" eaLnBrk="1" hangingPunct="1">
              <a:lnSpc>
                <a:spcPct val="80000"/>
              </a:lnSpc>
            </a:pPr>
            <a:r>
              <a:rPr lang="en-US" altLang="en-US">
                <a:ea typeface="ＭＳ Ｐゴシック" panose="020B0600070205080204" pitchFamily="34" charset="-128"/>
              </a:rPr>
              <a:t>When the expected next-12-month EPS is used, this P/E ratio is also called </a:t>
            </a:r>
            <a:r>
              <a:rPr lang="ja-JP" altLang="en-US">
                <a:ea typeface="ＭＳ Ｐゴシック" panose="020B0600070205080204" pitchFamily="34" charset="-128"/>
              </a:rPr>
              <a:t>“</a:t>
            </a:r>
            <a:r>
              <a:rPr lang="en-US" altLang="ja-JP">
                <a:ea typeface="ＭＳ Ｐゴシック" panose="020B0600070205080204" pitchFamily="34" charset="-128"/>
              </a:rPr>
              <a:t>forward P/E ratio.</a:t>
            </a:r>
            <a:r>
              <a:rPr lang="ja-JP" altLang="en-US">
                <a:ea typeface="ＭＳ Ｐゴシック" panose="020B0600070205080204" pitchFamily="34" charset="-128"/>
              </a:rPr>
              <a:t>”</a:t>
            </a:r>
            <a:endParaRPr lang="en-US" altLang="ja-JP">
              <a:ea typeface="ＭＳ Ｐゴシック" panose="020B0600070205080204" pitchFamily="34" charset="-128"/>
            </a:endParaRPr>
          </a:p>
          <a:p>
            <a:pPr marL="457200" indent="-457200" eaLnBrk="1" hangingPunct="1">
              <a:lnSpc>
                <a:spcPct val="80000"/>
              </a:lnSpc>
            </a:pPr>
            <a:r>
              <a:rPr lang="en-US" altLang="en-US">
                <a:ea typeface="ＭＳ Ｐゴシック" panose="020B0600070205080204" pitchFamily="34" charset="-128"/>
              </a:rPr>
              <a:t>The level of P/E ratio is related to growth potential.  A stock with higher expected growth potential tends to have a higher P/E ratio.</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5F8C4279-1C86-854A-813C-339A15D53FE5}"/>
              </a:ext>
            </a:extLst>
          </p:cNvPr>
          <p:cNvSpPr>
            <a:spLocks noGrp="1"/>
          </p:cNvSpPr>
          <p:nvPr>
            <p:ph type="title"/>
          </p:nvPr>
        </p:nvSpPr>
        <p:spPr/>
        <p:txBody>
          <a:bodyPr/>
          <a:lstStyle/>
          <a:p>
            <a:r>
              <a:rPr lang="en-US" altLang="en-US">
                <a:ea typeface="ＭＳ Ｐゴシック" panose="020B0600070205080204" pitchFamily="34" charset="-128"/>
              </a:rPr>
              <a:t>Extra: P/E ratio, II</a:t>
            </a:r>
          </a:p>
        </p:txBody>
      </p:sp>
      <p:sp>
        <p:nvSpPr>
          <p:cNvPr id="3" name="Content Placeholder 2">
            <a:extLst>
              <a:ext uri="{FF2B5EF4-FFF2-40B4-BE49-F238E27FC236}">
                <a16:creationId xmlns:a16="http://schemas.microsoft.com/office/drawing/2014/main" id="{6F07BA74-5FBC-394B-A3C7-F3784355816A}"/>
              </a:ext>
            </a:extLst>
          </p:cNvPr>
          <p:cNvSpPr>
            <a:spLocks noGrp="1"/>
          </p:cNvSpPr>
          <p:nvPr>
            <p:ph idx="1"/>
          </p:nvPr>
        </p:nvSpPr>
        <p:spPr/>
        <p:txBody>
          <a:bodyPr/>
          <a:lstStyle/>
          <a:p>
            <a:pPr marL="457200" indent="-457200" eaLnBrk="1" hangingPunct="1">
              <a:lnSpc>
                <a:spcPct val="80000"/>
              </a:lnSpc>
              <a:defRPr/>
            </a:pPr>
            <a:r>
              <a:rPr lang="en-US" dirty="0">
                <a:ea typeface="+mn-ea"/>
                <a:cs typeface="+mn-cs"/>
              </a:rPr>
              <a:t>Embedded in the seemingly high prices of those high PE stocks are expectations that </a:t>
            </a:r>
            <a:r>
              <a:rPr lang="en-US" i="1" dirty="0">
                <a:ea typeface="+mn-ea"/>
                <a:cs typeface="+mn-cs"/>
              </a:rPr>
              <a:t>in the aggregate</a:t>
            </a:r>
            <a:r>
              <a:rPr lang="en-US" dirty="0">
                <a:ea typeface="+mn-ea"/>
                <a:cs typeface="+mn-cs"/>
              </a:rPr>
              <a:t> are unlikely to be met.  You should expect a high strikeout rate.  Example: During 1996-2000, only 1/3 of all high PE, high-tech stocks have higher returns than the S&amp;P 500; but once they beat the S&amp;P 500, they tend to have extremely good performance.</a:t>
            </a:r>
          </a:p>
          <a:p>
            <a:pPr marL="457200" indent="-457200" eaLnBrk="1" hangingPunct="1">
              <a:lnSpc>
                <a:spcPct val="80000"/>
              </a:lnSpc>
              <a:defRPr/>
            </a:pPr>
            <a:r>
              <a:rPr lang="en-US" dirty="0">
                <a:ea typeface="+mn-ea"/>
                <a:cs typeface="+mn-cs"/>
              </a:rPr>
              <a:t>An effective, widely-used communication tool because of its simplicity. </a:t>
            </a:r>
          </a:p>
          <a:p>
            <a:pPr>
              <a:defRPr/>
            </a:pPr>
            <a:endParaRPr lang="en-US" dirty="0">
              <a:ea typeface="+mn-ea"/>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AutoShape 2">
            <a:extLst>
              <a:ext uri="{FF2B5EF4-FFF2-40B4-BE49-F238E27FC236}">
                <a16:creationId xmlns:a16="http://schemas.microsoft.com/office/drawing/2014/main" id="{A7482DF4-243D-9A4D-A71F-5E9DD3B44CB2}"/>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Stock market reporting (WSJ)</a:t>
            </a:r>
          </a:p>
        </p:txBody>
      </p:sp>
      <p:sp>
        <p:nvSpPr>
          <p:cNvPr id="56322" name="Rectangle 3">
            <a:extLst>
              <a:ext uri="{FF2B5EF4-FFF2-40B4-BE49-F238E27FC236}">
                <a16:creationId xmlns:a16="http://schemas.microsoft.com/office/drawing/2014/main" id="{44850811-7A9B-7245-AAC2-7B34339AFECE}"/>
              </a:ext>
            </a:extLst>
          </p:cNvPr>
          <p:cNvSpPr>
            <a:spLocks noGrp="1" noChangeArrowheads="1"/>
          </p:cNvSpPr>
          <p:nvPr>
            <p:ph idx="1"/>
          </p:nvPr>
        </p:nvSpPr>
        <p:spPr/>
        <p:txBody>
          <a:bodyPr/>
          <a:lstStyle/>
          <a:p>
            <a:pPr eaLnBrk="1" hangingPunct="1"/>
            <a:r>
              <a:rPr lang="en-US" altLang="en-US">
                <a:ea typeface="ＭＳ Ｐゴシック" panose="020B0600070205080204" pitchFamily="34" charset="-128"/>
              </a:rPr>
              <a:t>STOCK      SYM     CLOSE      NET CHG</a:t>
            </a:r>
          </a:p>
          <a:p>
            <a:pPr eaLnBrk="1" hangingPunct="1">
              <a:buFont typeface="Wingdings" pitchFamily="2" charset="2"/>
              <a:buNone/>
            </a:pPr>
            <a:r>
              <a:rPr lang="en-US" altLang="en-US">
                <a:ea typeface="ＭＳ Ｐゴシック" panose="020B0600070205080204" pitchFamily="34" charset="-128"/>
              </a:rPr>
              <a:t> </a:t>
            </a:r>
            <a:r>
              <a:rPr lang="en-US" altLang="en-US" b="1">
                <a:ea typeface="ＭＳ Ｐゴシック" panose="020B0600070205080204" pitchFamily="34" charset="-128"/>
              </a:rPr>
              <a:t>GenMotor</a:t>
            </a:r>
            <a:r>
              <a:rPr lang="en-US" altLang="en-US">
                <a:ea typeface="ＭＳ Ｐゴシック" panose="020B0600070205080204" pitchFamily="34" charset="-128"/>
              </a:rPr>
              <a:t>    </a:t>
            </a:r>
            <a:r>
              <a:rPr lang="en-US" altLang="en-US" b="1">
                <a:ea typeface="ＭＳ Ｐゴシック" panose="020B0600070205080204" pitchFamily="34" charset="-128"/>
              </a:rPr>
              <a:t>GM        30.62            1.16</a:t>
            </a:r>
          </a:p>
          <a:p>
            <a:pPr eaLnBrk="1" hangingPunct="1"/>
            <a:r>
              <a:rPr lang="en-US" altLang="en-US">
                <a:ea typeface="ＭＳ Ｐゴシック" panose="020B0600070205080204" pitchFamily="34" charset="-128"/>
              </a:rPr>
              <a:t>Yesterday</a:t>
            </a:r>
            <a:r>
              <a:rPr lang="ja-JP" altLang="en-US">
                <a:ea typeface="ＭＳ Ｐゴシック" panose="020B0600070205080204" pitchFamily="34" charset="-128"/>
              </a:rPr>
              <a:t>’</a:t>
            </a:r>
            <a:r>
              <a:rPr lang="en-US" altLang="ja-JP">
                <a:ea typeface="ＭＳ Ｐゴシック" panose="020B0600070205080204" pitchFamily="34" charset="-128"/>
              </a:rPr>
              <a:t>s closing price: $30.62.</a:t>
            </a:r>
          </a:p>
          <a:p>
            <a:pPr eaLnBrk="1" hangingPunct="1"/>
            <a:r>
              <a:rPr lang="en-US" altLang="en-US">
                <a:ea typeface="ＭＳ Ｐゴシック" panose="020B0600070205080204" pitchFamily="34" charset="-128"/>
              </a:rPr>
              <a:t>Yesterday</a:t>
            </a:r>
            <a:r>
              <a:rPr lang="ja-JP" altLang="en-US">
                <a:ea typeface="ＭＳ Ｐゴシック" panose="020B0600070205080204" pitchFamily="34" charset="-128"/>
              </a:rPr>
              <a:t>’</a:t>
            </a:r>
            <a:r>
              <a:rPr lang="en-US" altLang="ja-JP">
                <a:ea typeface="ＭＳ Ｐゴシック" panose="020B0600070205080204" pitchFamily="34" charset="-128"/>
              </a:rPr>
              <a:t>s closing price is higher than the closing price of the previous trading day by $1.16. </a:t>
            </a:r>
          </a:p>
          <a:p>
            <a:pPr eaLnBrk="1" hangingPunct="1">
              <a:buFont typeface="Wingdings" pitchFamily="2" charset="2"/>
              <a:buNone/>
            </a:pPr>
            <a:endParaRPr lang="en-US" altLang="en-US" b="1">
              <a:ea typeface="ＭＳ Ｐゴシック" panose="020B0600070205080204" pitchFamily="34" charset="-128"/>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CEE43646-7C9A-D443-89B9-997811DCDCE1}"/>
              </a:ext>
            </a:extLst>
          </p:cNvPr>
          <p:cNvSpPr>
            <a:spLocks noGrp="1"/>
          </p:cNvSpPr>
          <p:nvPr>
            <p:ph type="title"/>
          </p:nvPr>
        </p:nvSpPr>
        <p:spPr/>
        <p:txBody>
          <a:bodyPr/>
          <a:lstStyle/>
          <a:p>
            <a:r>
              <a:rPr lang="en-US" altLang="en-US">
                <a:ea typeface="ＭＳ Ｐゴシック" panose="020B0600070205080204" pitchFamily="34" charset="-128"/>
              </a:rPr>
              <a:t>A sample question</a:t>
            </a:r>
          </a:p>
        </p:txBody>
      </p:sp>
      <p:sp>
        <p:nvSpPr>
          <p:cNvPr id="57346" name="Content Placeholder 2">
            <a:extLst>
              <a:ext uri="{FF2B5EF4-FFF2-40B4-BE49-F238E27FC236}">
                <a16:creationId xmlns:a16="http://schemas.microsoft.com/office/drawing/2014/main" id="{267DD72A-93E0-7F47-A995-9A1BC0B9FADC}"/>
              </a:ext>
            </a:extLst>
          </p:cNvPr>
          <p:cNvSpPr>
            <a:spLocks noGrp="1"/>
          </p:cNvSpPr>
          <p:nvPr>
            <p:ph idx="1"/>
          </p:nvPr>
        </p:nvSpPr>
        <p:spPr/>
        <p:txBody>
          <a:bodyPr>
            <a:normAutofit lnSpcReduction="10000"/>
          </a:bodyPr>
          <a:lstStyle/>
          <a:p>
            <a:r>
              <a:rPr lang="en-US" altLang="en-US" sz="2400">
                <a:ea typeface="ＭＳ Ｐゴシック" panose="020B0600070205080204" pitchFamily="34" charset="-128"/>
              </a:rPr>
              <a:t>Lee Hong Imports paid a $1.00 per share annual dividend last week. Dividends are expected to increase by 5% annually. What is one share of this stock worth to you today if the appropriate discount rate is 14%?</a:t>
            </a:r>
          </a:p>
          <a:p>
            <a:r>
              <a:rPr lang="en-US" altLang="en-US" sz="2400">
                <a:ea typeface="ＭＳ Ｐゴシック" panose="020B0600070205080204" pitchFamily="34" charset="-128"/>
              </a:rPr>
              <a:t>	a.	$7.14</a:t>
            </a:r>
          </a:p>
          <a:p>
            <a:r>
              <a:rPr lang="en-US" altLang="en-US" sz="2400">
                <a:ea typeface="ＭＳ Ｐゴシック" panose="020B0600070205080204" pitchFamily="34" charset="-128"/>
              </a:rPr>
              <a:t>	b.	$7.50</a:t>
            </a:r>
          </a:p>
          <a:p>
            <a:r>
              <a:rPr lang="en-US" altLang="en-US" sz="2400">
                <a:ea typeface="ＭＳ Ｐゴシック" panose="020B0600070205080204" pitchFamily="34" charset="-128"/>
              </a:rPr>
              <a:t>	c.	$11.11</a:t>
            </a:r>
          </a:p>
          <a:p>
            <a:r>
              <a:rPr lang="en-US" altLang="en-US" sz="2400">
                <a:ea typeface="ＭＳ Ｐゴシック" panose="020B0600070205080204" pitchFamily="34" charset="-128"/>
              </a:rPr>
              <a:t>	d.	$11.67</a:t>
            </a:r>
          </a:p>
          <a:p>
            <a:r>
              <a:rPr lang="en-US" altLang="en-US" sz="2400">
                <a:ea typeface="ＭＳ Ｐゴシック" panose="020B0600070205080204" pitchFamily="34" charset="-128"/>
              </a:rPr>
              <a:t>	e.	$12.25</a:t>
            </a:r>
          </a:p>
          <a:p>
            <a:endParaRPr lang="en-US" altLang="en-US">
              <a:ea typeface="ＭＳ Ｐゴシック" panose="020B0600070205080204" pitchFamily="34" charset="-128"/>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C67C151C-FB43-6B4C-BBE2-F19C3E793370}"/>
              </a:ext>
            </a:extLst>
          </p:cNvPr>
          <p:cNvSpPr>
            <a:spLocks noGrp="1"/>
          </p:cNvSpPr>
          <p:nvPr>
            <p:ph type="title"/>
          </p:nvPr>
        </p:nvSpPr>
        <p:spPr/>
        <p:txBody>
          <a:bodyPr/>
          <a:lstStyle/>
          <a:p>
            <a:r>
              <a:rPr lang="en-US" altLang="en-US">
                <a:ea typeface="ＭＳ Ｐゴシック" panose="020B0600070205080204" pitchFamily="34" charset="-128"/>
              </a:rPr>
              <a:t>Review: Let us work on this</a:t>
            </a:r>
          </a:p>
        </p:txBody>
      </p:sp>
      <p:sp>
        <p:nvSpPr>
          <p:cNvPr id="59394" name="Content Placeholder 2">
            <a:extLst>
              <a:ext uri="{FF2B5EF4-FFF2-40B4-BE49-F238E27FC236}">
                <a16:creationId xmlns:a16="http://schemas.microsoft.com/office/drawing/2014/main" id="{0CC3E1B4-C574-C240-826F-6DF28012BC62}"/>
              </a:ext>
            </a:extLst>
          </p:cNvPr>
          <p:cNvSpPr>
            <a:spLocks noGrp="1"/>
          </p:cNvSpPr>
          <p:nvPr>
            <p:ph idx="1"/>
          </p:nvPr>
        </p:nvSpPr>
        <p:spPr/>
        <p:txBody>
          <a:bodyPr/>
          <a:lstStyle/>
          <a:p>
            <a:r>
              <a:rPr lang="en-US" altLang="en-US">
                <a:ea typeface="ＭＳ Ｐゴシック" panose="020B0600070205080204" pitchFamily="34" charset="-128"/>
              </a:rPr>
              <a:t>Q2, P. 267. Microhard has issued a bond with the following characteristics: (1) par: $1000, (2) time to maturity: 15 years, (3) coupon rate: 7%; (4) semiannual payments.  What is the price of the bond if the YTM is (a) 7%, and (b) 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53F203FF-4686-7042-8DA8-C5DFDF34CF42}"/>
              </a:ext>
            </a:extLst>
          </p:cNvPr>
          <p:cNvSpPr>
            <a:spLocks noGrp="1"/>
          </p:cNvSpPr>
          <p:nvPr>
            <p:ph type="title"/>
          </p:nvPr>
        </p:nvSpPr>
        <p:spPr/>
        <p:txBody>
          <a:bodyPr/>
          <a:lstStyle/>
          <a:p>
            <a:r>
              <a:rPr lang="en-US" altLang="en-US">
                <a:ea typeface="ＭＳ Ｐゴシック" panose="020B0600070205080204" pitchFamily="34" charset="-128"/>
              </a:rPr>
              <a:t>End-of-chapter</a:t>
            </a:r>
          </a:p>
        </p:txBody>
      </p:sp>
      <p:sp>
        <p:nvSpPr>
          <p:cNvPr id="60418" name="Content Placeholder 2">
            <a:extLst>
              <a:ext uri="{FF2B5EF4-FFF2-40B4-BE49-F238E27FC236}">
                <a16:creationId xmlns:a16="http://schemas.microsoft.com/office/drawing/2014/main" id="{CE89FBCE-576F-F34B-A65C-99BBEF2EC73B}"/>
              </a:ext>
            </a:extLst>
          </p:cNvPr>
          <p:cNvSpPr>
            <a:spLocks noGrp="1"/>
          </p:cNvSpPr>
          <p:nvPr>
            <p:ph idx="1"/>
          </p:nvPr>
        </p:nvSpPr>
        <p:spPr/>
        <p:txBody>
          <a:bodyPr/>
          <a:lstStyle/>
          <a:p>
            <a:r>
              <a:rPr lang="en-US" altLang="en-US" dirty="0">
                <a:ea typeface="ＭＳ Ｐゴシック" panose="020B0600070205080204" pitchFamily="34" charset="-128"/>
              </a:rPr>
              <a:t>Chapter 8: Concept questions: 1-17; Questions and problems: 1-10, 14-17, and 21-23.</a:t>
            </a:r>
          </a:p>
          <a:p>
            <a:r>
              <a:rPr lang="en-US" altLang="en-US" dirty="0">
                <a:ea typeface="ＭＳ Ｐゴシック" panose="020B0600070205080204" pitchFamily="34" charset="-128"/>
              </a:rPr>
              <a:t>Chapter 9: Concept questions: 1-10; Questions and problems: 1-9, 12-14, and19.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AutoShape 2">
            <a:extLst>
              <a:ext uri="{FF2B5EF4-FFF2-40B4-BE49-F238E27FC236}">
                <a16:creationId xmlns:a16="http://schemas.microsoft.com/office/drawing/2014/main" id="{2C1936DF-1AF2-B64F-A66D-03C8FD257AA9}"/>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How to value bonds</a:t>
            </a:r>
          </a:p>
        </p:txBody>
      </p:sp>
      <p:sp>
        <p:nvSpPr>
          <p:cNvPr id="20482" name="Rectangle 3">
            <a:extLst>
              <a:ext uri="{FF2B5EF4-FFF2-40B4-BE49-F238E27FC236}">
                <a16:creationId xmlns:a16="http://schemas.microsoft.com/office/drawing/2014/main" id="{8C85ACF4-F231-4141-A56D-39BDE2557EF6}"/>
              </a:ext>
            </a:extLst>
          </p:cNvPr>
          <p:cNvSpPr>
            <a:spLocks noGrp="1" noChangeArrowheads="1"/>
          </p:cNvSpPr>
          <p:nvPr>
            <p:ph idx="1"/>
          </p:nvPr>
        </p:nvSpPr>
        <p:spPr/>
        <p:txBody>
          <a:bodyPr/>
          <a:lstStyle/>
          <a:p>
            <a:pPr eaLnBrk="1" hangingPunct="1"/>
            <a:r>
              <a:rPr lang="en-US" altLang="en-US">
                <a:ea typeface="ＭＳ Ｐゴシック" panose="020B0600070205080204" pitchFamily="34" charset="-128"/>
              </a:rPr>
              <a:t>Note that the cash flows of a typical bond consists of two cash flow streams: (1) an annuity of coupon payments, and (2) a final principal.</a:t>
            </a:r>
          </a:p>
          <a:p>
            <a:pPr eaLnBrk="1" hangingPunct="1"/>
            <a:r>
              <a:rPr lang="en-US" altLang="en-US">
                <a:ea typeface="ＭＳ Ｐゴシック" panose="020B0600070205080204" pitchFamily="34" charset="-128"/>
              </a:rPr>
              <a:t>Recall that the PV of multiple cash flows is simply the sum of individual PV</a:t>
            </a:r>
            <a:r>
              <a:rPr lang="ja-JP" altLang="en-US">
                <a:ea typeface="ＭＳ Ｐゴシック" panose="020B0600070205080204" pitchFamily="34" charset="-128"/>
              </a:rPr>
              <a:t>’</a:t>
            </a:r>
            <a:r>
              <a:rPr lang="en-US" altLang="ja-JP">
                <a:ea typeface="ＭＳ Ｐゴシック" panose="020B0600070205080204" pitchFamily="34" charset="-128"/>
              </a:rPr>
              <a:t>s.</a:t>
            </a:r>
          </a:p>
          <a:p>
            <a:pPr eaLnBrk="1" hangingPunct="1"/>
            <a:r>
              <a:rPr lang="en-US" altLang="en-US">
                <a:ea typeface="ＭＳ Ｐゴシック" panose="020B0600070205080204" pitchFamily="34" charset="-128"/>
              </a:rPr>
              <a:t>Thus, for a typical bond, PV = PV</a:t>
            </a:r>
            <a:r>
              <a:rPr lang="en-US" altLang="en-US" baseline="-25000">
                <a:ea typeface="ＭＳ Ｐゴシック" panose="020B0600070205080204" pitchFamily="34" charset="-128"/>
              </a:rPr>
              <a:t>annuity</a:t>
            </a:r>
            <a:r>
              <a:rPr lang="en-US" altLang="en-US">
                <a:ea typeface="ＭＳ Ｐゴシック" panose="020B0600070205080204" pitchFamily="34" charset="-128"/>
              </a:rPr>
              <a:t> + PV</a:t>
            </a:r>
            <a:r>
              <a:rPr lang="en-US" altLang="en-US" baseline="-25000">
                <a:ea typeface="ＭＳ Ｐゴシック" panose="020B0600070205080204" pitchFamily="34" charset="-128"/>
              </a:rPr>
              <a:t>principal</a:t>
            </a:r>
            <a:r>
              <a:rPr lang="en-US" altLang="en-US">
                <a:ea typeface="ＭＳ Ｐゴシック" panose="020B0600070205080204" pitchFamily="34" charset="-128"/>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AutoShape 2">
            <a:extLst>
              <a:ext uri="{FF2B5EF4-FFF2-40B4-BE49-F238E27FC236}">
                <a16:creationId xmlns:a16="http://schemas.microsoft.com/office/drawing/2014/main" id="{9C97278A-C8C3-004B-9C41-0E815FAF6431}"/>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Bond pricing formula</a:t>
            </a:r>
          </a:p>
        </p:txBody>
      </p:sp>
      <p:sp>
        <p:nvSpPr>
          <p:cNvPr id="21506" name="Rectangle 3">
            <a:extLst>
              <a:ext uri="{FF2B5EF4-FFF2-40B4-BE49-F238E27FC236}">
                <a16:creationId xmlns:a16="http://schemas.microsoft.com/office/drawing/2014/main" id="{9F4C01A3-256E-AF47-A297-D2769C5662A0}"/>
              </a:ext>
            </a:extLst>
          </p:cNvPr>
          <p:cNvSpPr>
            <a:spLocks noGrp="1" noChangeArrowheads="1"/>
          </p:cNvSpPr>
          <p:nvPr>
            <p:ph idx="1"/>
          </p:nvPr>
        </p:nvSpPr>
        <p:spPr/>
        <p:txBody>
          <a:bodyPr/>
          <a:lstStyle/>
          <a:p>
            <a:pPr eaLnBrk="1" hangingPunct="1"/>
            <a:r>
              <a:rPr lang="en-US" altLang="en-US">
                <a:ea typeface="ＭＳ Ｐゴシック" panose="020B0600070205080204" pitchFamily="34" charset="-128"/>
              </a:rPr>
              <a:t>PV = PV</a:t>
            </a:r>
            <a:r>
              <a:rPr lang="en-US" altLang="en-US" baseline="-25000">
                <a:ea typeface="ＭＳ Ｐゴシック" panose="020B0600070205080204" pitchFamily="34" charset="-128"/>
              </a:rPr>
              <a:t>annuity</a:t>
            </a:r>
            <a:r>
              <a:rPr lang="en-US" altLang="en-US">
                <a:ea typeface="ＭＳ Ｐゴシック" panose="020B0600070205080204" pitchFamily="34" charset="-128"/>
              </a:rPr>
              <a:t> + PV</a:t>
            </a:r>
            <a:r>
              <a:rPr lang="en-US" altLang="en-US" baseline="-25000">
                <a:ea typeface="ＭＳ Ｐゴシック" panose="020B0600070205080204" pitchFamily="34" charset="-128"/>
              </a:rPr>
              <a:t>principal</a:t>
            </a:r>
            <a:r>
              <a:rPr lang="en-US" altLang="en-US">
                <a:ea typeface="ＭＳ Ｐゴシック" panose="020B0600070205080204" pitchFamily="34" charset="-128"/>
              </a:rPr>
              <a:t> = </a:t>
            </a:r>
            <a:r>
              <a:rPr lang="en-US" altLang="en-US" i="1">
                <a:ea typeface="ＭＳ Ｐゴシック" panose="020B0600070205080204" pitchFamily="34" charset="-128"/>
              </a:rPr>
              <a:t>C</a:t>
            </a:r>
            <a:r>
              <a:rPr lang="en-US" altLang="en-US">
                <a:ea typeface="ＭＳ Ｐゴシック" panose="020B0600070205080204" pitchFamily="34" charset="-128"/>
              </a:rPr>
              <a:t> </a:t>
            </a:r>
            <a:r>
              <a:rPr lang="en-US" altLang="en-US">
                <a:ea typeface="ＭＳ Ｐゴシック" panose="020B0600070205080204" pitchFamily="34" charset="-128"/>
                <a:sym typeface="Symbol" pitchFamily="2" charset="2"/>
              </a:rPr>
              <a:t></a:t>
            </a:r>
            <a:r>
              <a:rPr lang="en-US" altLang="en-US">
                <a:ea typeface="ＭＳ Ｐゴシック" panose="020B0600070205080204" pitchFamily="34" charset="-128"/>
              </a:rPr>
              <a:t> { [ 1 – 1 / (1 + </a:t>
            </a:r>
            <a:r>
              <a:rPr lang="en-US" altLang="en-US" i="1">
                <a:ea typeface="ＭＳ Ｐゴシック" panose="020B0600070205080204" pitchFamily="34" charset="-128"/>
              </a:rPr>
              <a:t>i</a:t>
            </a:r>
            <a:r>
              <a:rPr lang="en-US" altLang="en-US">
                <a:ea typeface="ＭＳ Ｐゴシック" panose="020B0600070205080204" pitchFamily="34" charset="-128"/>
              </a:rPr>
              <a:t>)</a:t>
            </a:r>
            <a:r>
              <a:rPr lang="en-US" altLang="en-US" i="1" baseline="30000">
                <a:ea typeface="ＭＳ Ｐゴシック" panose="020B0600070205080204" pitchFamily="34" charset="-128"/>
              </a:rPr>
              <a:t>N</a:t>
            </a:r>
            <a:r>
              <a:rPr lang="en-US" altLang="en-US">
                <a:ea typeface="ＭＳ Ｐゴシック" panose="020B0600070205080204" pitchFamily="34" charset="-128"/>
              </a:rPr>
              <a:t> ] / </a:t>
            </a:r>
            <a:r>
              <a:rPr lang="en-US" altLang="en-US" i="1">
                <a:ea typeface="ＭＳ Ｐゴシック" panose="020B0600070205080204" pitchFamily="34" charset="-128"/>
              </a:rPr>
              <a:t>i </a:t>
            </a:r>
            <a:r>
              <a:rPr lang="en-US" altLang="en-US">
                <a:ea typeface="ＭＳ Ｐゴシック" panose="020B0600070205080204" pitchFamily="34" charset="-128"/>
              </a:rPr>
              <a:t>} + FV / (1 + </a:t>
            </a:r>
            <a:r>
              <a:rPr lang="en-US" altLang="en-US" i="1">
                <a:ea typeface="ＭＳ Ｐゴシック" panose="020B0600070205080204" pitchFamily="34" charset="-128"/>
              </a:rPr>
              <a:t>i</a:t>
            </a:r>
            <a:r>
              <a:rPr lang="en-US" altLang="en-US">
                <a:ea typeface="ＭＳ Ｐゴシック" panose="020B0600070205080204" pitchFamily="34" charset="-128"/>
              </a:rPr>
              <a:t>)</a:t>
            </a:r>
            <a:r>
              <a:rPr lang="en-US" altLang="en-US" i="1" baseline="30000">
                <a:ea typeface="ＭＳ Ｐゴシック" panose="020B0600070205080204" pitchFamily="34" charset="-128"/>
              </a:rPr>
              <a:t>N</a:t>
            </a:r>
            <a:r>
              <a:rPr lang="en-US" altLang="en-US">
                <a:ea typeface="ＭＳ Ｐゴシック" panose="020B0600070205080204" pitchFamily="34" charset="-128"/>
              </a:rPr>
              <a:t>.</a:t>
            </a:r>
          </a:p>
          <a:p>
            <a:pPr eaLnBrk="1" hangingPunct="1"/>
            <a:r>
              <a:rPr lang="en-US" altLang="en-US">
                <a:ea typeface="ＭＳ Ｐゴシック" panose="020B0600070205080204" pitchFamily="34" charset="-128"/>
              </a:rPr>
              <a:t>Of course, we can also use a financial calculator to do the job.</a:t>
            </a:r>
          </a:p>
          <a:p>
            <a:pPr eaLnBrk="1" hangingPunct="1"/>
            <a:r>
              <a:rPr lang="en-US" altLang="en-US">
                <a:ea typeface="ＭＳ Ｐゴシック" panose="020B0600070205080204" pitchFamily="34" charset="-128"/>
              </a:rPr>
              <a:t>Note that computation itself is rather straightforward.  The difficult part is to correctly figure out the values of parameters.</a:t>
            </a:r>
          </a:p>
          <a:p>
            <a:pPr eaLnBrk="1" hangingPunct="1">
              <a:buFont typeface="Wingdings" pitchFamily="2" charset="2"/>
              <a:buNone/>
            </a:pPr>
            <a:endParaRPr lang="en-US" altLang="en-US">
              <a:ea typeface="ＭＳ Ｐゴシック" panose="020B0600070205080204" pitchFamily="34" charset="-12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AutoShape 2">
            <a:extLst>
              <a:ext uri="{FF2B5EF4-FFF2-40B4-BE49-F238E27FC236}">
                <a16:creationId xmlns:a16="http://schemas.microsoft.com/office/drawing/2014/main" id="{19C3208A-23A4-8849-A837-793B0DED28E5}"/>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Bond example, I</a:t>
            </a:r>
          </a:p>
        </p:txBody>
      </p:sp>
      <p:sp>
        <p:nvSpPr>
          <p:cNvPr id="22530" name="Rectangle 3">
            <a:extLst>
              <a:ext uri="{FF2B5EF4-FFF2-40B4-BE49-F238E27FC236}">
                <a16:creationId xmlns:a16="http://schemas.microsoft.com/office/drawing/2014/main" id="{F26B96B6-3922-1A4A-9162-0AE60C051AA7}"/>
              </a:ext>
            </a:extLst>
          </p:cNvPr>
          <p:cNvSpPr>
            <a:spLocks noGrp="1" noChangeArrowheads="1"/>
          </p:cNvSpPr>
          <p:nvPr>
            <p:ph idx="1"/>
          </p:nvPr>
        </p:nvSpPr>
        <p:spPr/>
        <p:txBody>
          <a:bodyPr/>
          <a:lstStyle/>
          <a:p>
            <a:pPr eaLnBrk="1" hangingPunct="1">
              <a:lnSpc>
                <a:spcPct val="90000"/>
              </a:lnSpc>
            </a:pPr>
            <a:r>
              <a:rPr lang="en-US" altLang="en-US" sz="2400">
                <a:ea typeface="ＭＳ Ｐゴシック" panose="020B0600070205080204" pitchFamily="34" charset="-128"/>
              </a:rPr>
              <a:t>Suppose that VTcredit Inc. is going to issue a bond.  The maturity is 25 years.  The average YTM on similar issues is 10%.  A series of $120 as coupons is paid out annually.  The face value is $1,000.  What is the fair price of the bond?</a:t>
            </a:r>
          </a:p>
          <a:p>
            <a:pPr eaLnBrk="1" hangingPunct="1">
              <a:lnSpc>
                <a:spcPct val="90000"/>
              </a:lnSpc>
            </a:pPr>
            <a:r>
              <a:rPr lang="en-US" altLang="en-US" sz="2400">
                <a:ea typeface="ＭＳ Ｐゴシック" panose="020B0600070205080204" pitchFamily="34" charset="-128"/>
              </a:rPr>
              <a:t>Formula: PV = = </a:t>
            </a:r>
            <a:r>
              <a:rPr lang="en-US" altLang="en-US" sz="2400" i="1">
                <a:ea typeface="ＭＳ Ｐゴシック" panose="020B0600070205080204" pitchFamily="34" charset="-128"/>
              </a:rPr>
              <a:t>C</a:t>
            </a:r>
            <a:r>
              <a:rPr lang="en-US" altLang="en-US" sz="2400">
                <a:ea typeface="ＭＳ Ｐゴシック" panose="020B0600070205080204" pitchFamily="34" charset="-128"/>
              </a:rPr>
              <a:t> </a:t>
            </a:r>
            <a:r>
              <a:rPr lang="en-US" altLang="en-US" sz="2400">
                <a:ea typeface="ＭＳ Ｐゴシック" panose="020B0600070205080204" pitchFamily="34" charset="-128"/>
                <a:sym typeface="Symbol" pitchFamily="2" charset="2"/>
              </a:rPr>
              <a:t></a:t>
            </a:r>
            <a:r>
              <a:rPr lang="en-US" altLang="en-US" sz="2400">
                <a:ea typeface="ＭＳ Ｐゴシック" panose="020B0600070205080204" pitchFamily="34" charset="-128"/>
              </a:rPr>
              <a:t> { [ 1 – 1 / (1 + </a:t>
            </a:r>
            <a:r>
              <a:rPr lang="en-US" altLang="en-US" sz="2400" i="1">
                <a:ea typeface="ＭＳ Ｐゴシック" panose="020B0600070205080204" pitchFamily="34" charset="-128"/>
              </a:rPr>
              <a:t>i</a:t>
            </a:r>
            <a:r>
              <a:rPr lang="en-US" altLang="en-US" sz="2400">
                <a:ea typeface="ＭＳ Ｐゴシック" panose="020B0600070205080204" pitchFamily="34" charset="-128"/>
              </a:rPr>
              <a:t>)</a:t>
            </a:r>
            <a:r>
              <a:rPr lang="en-US" altLang="en-US" sz="2400" i="1" baseline="30000">
                <a:ea typeface="ＭＳ Ｐゴシック" panose="020B0600070205080204" pitchFamily="34" charset="-128"/>
              </a:rPr>
              <a:t>N</a:t>
            </a:r>
            <a:r>
              <a:rPr lang="en-US" altLang="en-US" sz="2400">
                <a:ea typeface="ＭＳ Ｐゴシック" panose="020B0600070205080204" pitchFamily="34" charset="-128"/>
              </a:rPr>
              <a:t> ] / </a:t>
            </a:r>
            <a:r>
              <a:rPr lang="en-US" altLang="en-US" sz="2400" i="1">
                <a:ea typeface="ＭＳ Ｐゴシック" panose="020B0600070205080204" pitchFamily="34" charset="-128"/>
              </a:rPr>
              <a:t>i </a:t>
            </a:r>
            <a:r>
              <a:rPr lang="en-US" altLang="en-US" sz="2400">
                <a:ea typeface="ＭＳ Ｐゴシック" panose="020B0600070205080204" pitchFamily="34" charset="-128"/>
              </a:rPr>
              <a:t>} + FV / (1 + </a:t>
            </a:r>
            <a:r>
              <a:rPr lang="en-US" altLang="en-US" sz="2400" i="1">
                <a:ea typeface="ＭＳ Ｐゴシック" panose="020B0600070205080204" pitchFamily="34" charset="-128"/>
              </a:rPr>
              <a:t>i</a:t>
            </a:r>
            <a:r>
              <a:rPr lang="en-US" altLang="en-US" sz="2400">
                <a:ea typeface="ＭＳ Ｐゴシック" panose="020B0600070205080204" pitchFamily="34" charset="-128"/>
              </a:rPr>
              <a:t>)</a:t>
            </a:r>
            <a:r>
              <a:rPr lang="en-US" altLang="en-US" sz="2400" i="1" baseline="30000">
                <a:ea typeface="ＭＳ Ｐゴシック" panose="020B0600070205080204" pitchFamily="34" charset="-128"/>
              </a:rPr>
              <a:t>N</a:t>
            </a:r>
            <a:r>
              <a:rPr lang="en-US" altLang="en-US" sz="2400">
                <a:ea typeface="ＭＳ Ｐゴシック" panose="020B0600070205080204" pitchFamily="34" charset="-128"/>
              </a:rPr>
              <a:t> = $120 </a:t>
            </a:r>
            <a:r>
              <a:rPr lang="en-US" altLang="en-US" sz="2400">
                <a:ea typeface="ＭＳ Ｐゴシック" panose="020B0600070205080204" pitchFamily="34" charset="-128"/>
                <a:sym typeface="Symbol" pitchFamily="2" charset="2"/>
              </a:rPr>
              <a:t></a:t>
            </a:r>
            <a:r>
              <a:rPr lang="en-US" altLang="en-US" sz="2400">
                <a:ea typeface="ＭＳ Ｐゴシック" panose="020B0600070205080204" pitchFamily="34" charset="-128"/>
              </a:rPr>
              <a:t> { [ 1 – 1 / (1 + 10%)</a:t>
            </a:r>
            <a:r>
              <a:rPr lang="en-US" altLang="en-US" sz="2400" baseline="30000">
                <a:ea typeface="ＭＳ Ｐゴシック" panose="020B0600070205080204" pitchFamily="34" charset="-128"/>
              </a:rPr>
              <a:t>25</a:t>
            </a:r>
            <a:r>
              <a:rPr lang="en-US" altLang="en-US" sz="2400">
                <a:ea typeface="ＭＳ Ｐゴシック" panose="020B0600070205080204" pitchFamily="34" charset="-128"/>
              </a:rPr>
              <a:t> ] / 10%</a:t>
            </a:r>
            <a:r>
              <a:rPr lang="en-US" altLang="en-US" sz="2400" i="1">
                <a:ea typeface="ＭＳ Ｐゴシック" panose="020B0600070205080204" pitchFamily="34" charset="-128"/>
              </a:rPr>
              <a:t> </a:t>
            </a:r>
            <a:r>
              <a:rPr lang="en-US" altLang="en-US" sz="2400">
                <a:ea typeface="ＭＳ Ｐゴシック" panose="020B0600070205080204" pitchFamily="34" charset="-128"/>
              </a:rPr>
              <a:t>} + $1,000 / (1 + 10%)</a:t>
            </a:r>
            <a:r>
              <a:rPr lang="en-US" altLang="en-US" sz="2400" baseline="30000">
                <a:ea typeface="ＭＳ Ｐゴシック" panose="020B0600070205080204" pitchFamily="34" charset="-128"/>
              </a:rPr>
              <a:t>25</a:t>
            </a:r>
            <a:r>
              <a:rPr lang="en-US" altLang="en-US" sz="2400">
                <a:ea typeface="ＭＳ Ｐゴシック" panose="020B0600070205080204" pitchFamily="34" charset="-128"/>
              </a:rPr>
              <a:t> = $1,181.54.</a:t>
            </a:r>
          </a:p>
          <a:p>
            <a:pPr eaLnBrk="1" hangingPunct="1">
              <a:lnSpc>
                <a:spcPct val="90000"/>
              </a:lnSpc>
            </a:pPr>
            <a:r>
              <a:rPr lang="en-US" altLang="en-US" sz="2400">
                <a:ea typeface="ＭＳ Ｐゴシック" panose="020B0600070205080204" pitchFamily="34" charset="-128"/>
              </a:rPr>
              <a:t>Calculator: 120 PMT; 1000 FV; 25 N; 10 I/Y; CPT PV.  The answer is: PV = -1,181.5408.</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AutoShape 2">
            <a:extLst>
              <a:ext uri="{FF2B5EF4-FFF2-40B4-BE49-F238E27FC236}">
                <a16:creationId xmlns:a16="http://schemas.microsoft.com/office/drawing/2014/main" id="{E1DE5D19-A6CB-C640-883B-5B350532C5A0}"/>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Semiannual payments</a:t>
            </a:r>
          </a:p>
        </p:txBody>
      </p:sp>
      <p:sp>
        <p:nvSpPr>
          <p:cNvPr id="23554" name="Rectangle 3">
            <a:extLst>
              <a:ext uri="{FF2B5EF4-FFF2-40B4-BE49-F238E27FC236}">
                <a16:creationId xmlns:a16="http://schemas.microsoft.com/office/drawing/2014/main" id="{F9479408-1937-B04B-9122-FF8AEE87BA70}"/>
              </a:ext>
            </a:extLst>
          </p:cNvPr>
          <p:cNvSpPr>
            <a:spLocks noGrp="1" noChangeArrowheads="1"/>
          </p:cNvSpPr>
          <p:nvPr>
            <p:ph idx="1"/>
          </p:nvPr>
        </p:nvSpPr>
        <p:spPr/>
        <p:txBody>
          <a:bodyPr/>
          <a:lstStyle/>
          <a:p>
            <a:pPr eaLnBrk="1" hangingPunct="1"/>
            <a:r>
              <a:rPr lang="en-US" altLang="en-US">
                <a:ea typeface="ＭＳ Ｐゴシック" panose="020B0600070205080204" pitchFamily="34" charset="-128"/>
              </a:rPr>
              <a:t>Most corporate bonds pay coupons semiannually.  The principle of calculation is the same. </a:t>
            </a:r>
          </a:p>
          <a:p>
            <a:pPr eaLnBrk="1" hangingPunct="1"/>
            <a:r>
              <a:rPr lang="en-US" altLang="en-US">
                <a:ea typeface="ＭＳ Ｐゴシック" panose="020B0600070205080204" pitchFamily="34" charset="-128"/>
              </a:rPr>
              <a:t>But remember: </a:t>
            </a:r>
            <a:r>
              <a:rPr lang="en-US" altLang="en-US" b="1">
                <a:ea typeface="ＭＳ Ｐゴシック" panose="020B0600070205080204" pitchFamily="34" charset="-128"/>
              </a:rPr>
              <a:t>the time frequency of </a:t>
            </a:r>
            <a:r>
              <a:rPr lang="en-US" altLang="en-US" b="1" i="1">
                <a:ea typeface="ＭＳ Ｐゴシック" panose="020B0600070205080204" pitchFamily="34" charset="-128"/>
              </a:rPr>
              <a:t>i </a:t>
            </a:r>
            <a:r>
              <a:rPr lang="en-US" altLang="en-US" b="1">
                <a:ea typeface="ＭＳ Ｐゴシック" panose="020B0600070205080204" pitchFamily="34" charset="-128"/>
              </a:rPr>
              <a:t>and </a:t>
            </a:r>
            <a:r>
              <a:rPr lang="en-US" altLang="en-US" b="1" i="1">
                <a:ea typeface="ＭＳ Ｐゴシック" panose="020B0600070205080204" pitchFamily="34" charset="-128"/>
              </a:rPr>
              <a:t>N</a:t>
            </a:r>
            <a:r>
              <a:rPr lang="en-US" altLang="en-US" b="1">
                <a:ea typeface="ＭＳ Ｐゴシック" panose="020B0600070205080204" pitchFamily="34" charset="-128"/>
              </a:rPr>
              <a:t> must be the same.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AutoShape 2">
            <a:extLst>
              <a:ext uri="{FF2B5EF4-FFF2-40B4-BE49-F238E27FC236}">
                <a16:creationId xmlns:a16="http://schemas.microsoft.com/office/drawing/2014/main" id="{7383B422-39C5-D641-9C3A-2B4F8D22EBA0}"/>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Bond example, II</a:t>
            </a:r>
          </a:p>
        </p:txBody>
      </p:sp>
      <p:sp>
        <p:nvSpPr>
          <p:cNvPr id="24578" name="Rectangle 3">
            <a:extLst>
              <a:ext uri="{FF2B5EF4-FFF2-40B4-BE49-F238E27FC236}">
                <a16:creationId xmlns:a16="http://schemas.microsoft.com/office/drawing/2014/main" id="{670EB68B-816C-8C43-9991-CDE026789376}"/>
              </a:ext>
            </a:extLst>
          </p:cNvPr>
          <p:cNvSpPr>
            <a:spLocks noGrp="1" noChangeArrowheads="1"/>
          </p:cNvSpPr>
          <p:nvPr>
            <p:ph idx="1"/>
          </p:nvPr>
        </p:nvSpPr>
        <p:spPr/>
        <p:txBody>
          <a:bodyPr/>
          <a:lstStyle/>
          <a:p>
            <a:pPr eaLnBrk="1" hangingPunct="1">
              <a:lnSpc>
                <a:spcPct val="90000"/>
              </a:lnSpc>
            </a:pPr>
            <a:r>
              <a:rPr lang="en-US" altLang="en-US" sz="2400">
                <a:ea typeface="ＭＳ Ｐゴシック" panose="020B0600070205080204" pitchFamily="34" charset="-128"/>
              </a:rPr>
              <a:t>Suppose that VTcredit Inc. is going to issue a bond.  The maturity is 25 years.  The average YTM on similar issues is 10%.  A series of $60 as coupons is paid out semiannually.  The face value is $1,000.  What is the fair price of the bond?</a:t>
            </a:r>
          </a:p>
          <a:p>
            <a:pPr eaLnBrk="1" hangingPunct="1">
              <a:lnSpc>
                <a:spcPct val="90000"/>
              </a:lnSpc>
            </a:pPr>
            <a:r>
              <a:rPr lang="en-US" altLang="en-US" sz="2400">
                <a:ea typeface="ＭＳ Ｐゴシック" panose="020B0600070205080204" pitchFamily="34" charset="-128"/>
              </a:rPr>
              <a:t>Formula: PV = = </a:t>
            </a:r>
            <a:r>
              <a:rPr lang="en-US" altLang="en-US" sz="2400" i="1">
                <a:ea typeface="ＭＳ Ｐゴシック" panose="020B0600070205080204" pitchFamily="34" charset="-128"/>
              </a:rPr>
              <a:t>C</a:t>
            </a:r>
            <a:r>
              <a:rPr lang="en-US" altLang="en-US" sz="2400">
                <a:ea typeface="ＭＳ Ｐゴシック" panose="020B0600070205080204" pitchFamily="34" charset="-128"/>
              </a:rPr>
              <a:t> </a:t>
            </a:r>
            <a:r>
              <a:rPr lang="en-US" altLang="en-US" sz="2400">
                <a:ea typeface="ＭＳ Ｐゴシック" panose="020B0600070205080204" pitchFamily="34" charset="-128"/>
                <a:sym typeface="Symbol" pitchFamily="2" charset="2"/>
              </a:rPr>
              <a:t></a:t>
            </a:r>
            <a:r>
              <a:rPr lang="en-US" altLang="en-US" sz="2400">
                <a:ea typeface="ＭＳ Ｐゴシック" panose="020B0600070205080204" pitchFamily="34" charset="-128"/>
              </a:rPr>
              <a:t> { [ 1 – 1 / (1 + </a:t>
            </a:r>
            <a:r>
              <a:rPr lang="en-US" altLang="en-US" sz="2400" i="1">
                <a:ea typeface="ＭＳ Ｐゴシック" panose="020B0600070205080204" pitchFamily="34" charset="-128"/>
              </a:rPr>
              <a:t>i</a:t>
            </a:r>
            <a:r>
              <a:rPr lang="en-US" altLang="en-US" sz="2400">
                <a:ea typeface="ＭＳ Ｐゴシック" panose="020B0600070205080204" pitchFamily="34" charset="-128"/>
              </a:rPr>
              <a:t>)</a:t>
            </a:r>
            <a:r>
              <a:rPr lang="en-US" altLang="en-US" sz="2400" i="1" baseline="30000">
                <a:ea typeface="ＭＳ Ｐゴシック" panose="020B0600070205080204" pitchFamily="34" charset="-128"/>
              </a:rPr>
              <a:t>N</a:t>
            </a:r>
            <a:r>
              <a:rPr lang="en-US" altLang="en-US" sz="2400">
                <a:ea typeface="ＭＳ Ｐゴシック" panose="020B0600070205080204" pitchFamily="34" charset="-128"/>
              </a:rPr>
              <a:t> ] / </a:t>
            </a:r>
            <a:r>
              <a:rPr lang="en-US" altLang="en-US" sz="2400" i="1">
                <a:ea typeface="ＭＳ Ｐゴシック" panose="020B0600070205080204" pitchFamily="34" charset="-128"/>
              </a:rPr>
              <a:t>i </a:t>
            </a:r>
            <a:r>
              <a:rPr lang="en-US" altLang="en-US" sz="2400">
                <a:ea typeface="ＭＳ Ｐゴシック" panose="020B0600070205080204" pitchFamily="34" charset="-128"/>
              </a:rPr>
              <a:t>} + FV / (1 + </a:t>
            </a:r>
            <a:r>
              <a:rPr lang="en-US" altLang="en-US" sz="2400" i="1">
                <a:ea typeface="ＭＳ Ｐゴシック" panose="020B0600070205080204" pitchFamily="34" charset="-128"/>
              </a:rPr>
              <a:t>i</a:t>
            </a:r>
            <a:r>
              <a:rPr lang="en-US" altLang="en-US" sz="2400">
                <a:ea typeface="ＭＳ Ｐゴシック" panose="020B0600070205080204" pitchFamily="34" charset="-128"/>
              </a:rPr>
              <a:t>)</a:t>
            </a:r>
            <a:r>
              <a:rPr lang="en-US" altLang="en-US" sz="2400" i="1" baseline="30000">
                <a:ea typeface="ＭＳ Ｐゴシック" panose="020B0600070205080204" pitchFamily="34" charset="-128"/>
              </a:rPr>
              <a:t>N</a:t>
            </a:r>
            <a:r>
              <a:rPr lang="en-US" altLang="en-US" sz="2400">
                <a:ea typeface="ＭＳ Ｐゴシック" panose="020B0600070205080204" pitchFamily="34" charset="-128"/>
              </a:rPr>
              <a:t> = $60 </a:t>
            </a:r>
            <a:r>
              <a:rPr lang="en-US" altLang="en-US" sz="2400">
                <a:ea typeface="ＭＳ Ｐゴシック" panose="020B0600070205080204" pitchFamily="34" charset="-128"/>
                <a:sym typeface="Symbol" pitchFamily="2" charset="2"/>
              </a:rPr>
              <a:t></a:t>
            </a:r>
            <a:r>
              <a:rPr lang="en-US" altLang="en-US" sz="2400">
                <a:ea typeface="ＭＳ Ｐゴシック" panose="020B0600070205080204" pitchFamily="34" charset="-128"/>
              </a:rPr>
              <a:t> { [ 1 – 1 / (1 + 5%)</a:t>
            </a:r>
            <a:r>
              <a:rPr lang="en-US" altLang="en-US" sz="2400" baseline="30000">
                <a:ea typeface="ＭＳ Ｐゴシック" panose="020B0600070205080204" pitchFamily="34" charset="-128"/>
              </a:rPr>
              <a:t>50</a:t>
            </a:r>
            <a:r>
              <a:rPr lang="en-US" altLang="en-US" sz="2400">
                <a:ea typeface="ＭＳ Ｐゴシック" panose="020B0600070205080204" pitchFamily="34" charset="-128"/>
              </a:rPr>
              <a:t> ] / 5%</a:t>
            </a:r>
            <a:r>
              <a:rPr lang="en-US" altLang="en-US" sz="2400" i="1">
                <a:ea typeface="ＭＳ Ｐゴシック" panose="020B0600070205080204" pitchFamily="34" charset="-128"/>
              </a:rPr>
              <a:t> </a:t>
            </a:r>
            <a:r>
              <a:rPr lang="en-US" altLang="en-US" sz="2400">
                <a:ea typeface="ＭＳ Ｐゴシック" panose="020B0600070205080204" pitchFamily="34" charset="-128"/>
              </a:rPr>
              <a:t>} + $1,000 / (1 + 5%)</a:t>
            </a:r>
            <a:r>
              <a:rPr lang="en-US" altLang="en-US" sz="2400" baseline="30000">
                <a:ea typeface="ＭＳ Ｐゴシック" panose="020B0600070205080204" pitchFamily="34" charset="-128"/>
              </a:rPr>
              <a:t>50</a:t>
            </a:r>
            <a:r>
              <a:rPr lang="en-US" altLang="en-US" sz="2400">
                <a:ea typeface="ＭＳ Ｐゴシック" panose="020B0600070205080204" pitchFamily="34" charset="-128"/>
              </a:rPr>
              <a:t> = $1,182.56.</a:t>
            </a:r>
          </a:p>
          <a:p>
            <a:pPr eaLnBrk="1" hangingPunct="1">
              <a:lnSpc>
                <a:spcPct val="90000"/>
              </a:lnSpc>
            </a:pPr>
            <a:r>
              <a:rPr lang="en-US" altLang="en-US" sz="2400">
                <a:ea typeface="ＭＳ Ｐゴシック" panose="020B0600070205080204" pitchFamily="34" charset="-128"/>
              </a:rPr>
              <a:t>Calculator: 60 PMT; 1000 FV; 50 N; 5 I/Y; CPT PV.  The answer is: PV = -1,182.5593.</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Wood Type">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{F2DD107F-EECA-454E-A66A-ADB707BA149F}tf10001070</Template>
  <TotalTime>485</TotalTime>
  <Words>3396</Words>
  <Application>Microsoft Macintosh PowerPoint</Application>
  <PresentationFormat>On-screen Show (4:3)</PresentationFormat>
  <Paragraphs>232</Paragraphs>
  <Slides>47</Slides>
  <Notes>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8" baseType="lpstr">
      <vt:lpstr>ＭＳ Ｐゴシック</vt:lpstr>
      <vt:lpstr>Arial</vt:lpstr>
      <vt:lpstr>Calibri</vt:lpstr>
      <vt:lpstr>Georgia</vt:lpstr>
      <vt:lpstr>Rockwell Extra Bold</vt:lpstr>
      <vt:lpstr>Symbol</vt:lpstr>
      <vt:lpstr>Times New Roman</vt:lpstr>
      <vt:lpstr>Trebuchet MS</vt:lpstr>
      <vt:lpstr>Wingdings</vt:lpstr>
      <vt:lpstr>Wood Type</vt:lpstr>
      <vt:lpstr>Worksheet</vt:lpstr>
      <vt:lpstr>Chapters 8 &amp; 9: How to value bonds and stocks</vt:lpstr>
      <vt:lpstr>Outline</vt:lpstr>
      <vt:lpstr>Notations, I</vt:lpstr>
      <vt:lpstr>Notations, II</vt:lpstr>
      <vt:lpstr>How to value bonds</vt:lpstr>
      <vt:lpstr>Bond pricing formula</vt:lpstr>
      <vt:lpstr>Bond example, I</vt:lpstr>
      <vt:lpstr>Semiannual payments</vt:lpstr>
      <vt:lpstr>Bond example, II</vt:lpstr>
      <vt:lpstr>Bond example, III</vt:lpstr>
      <vt:lpstr>YTM example</vt:lpstr>
      <vt:lpstr>Bond price and YTM</vt:lpstr>
      <vt:lpstr>  YTM and bond price</vt:lpstr>
      <vt:lpstr>Yield (YTM) and bond price</vt:lpstr>
      <vt:lpstr>Bond markets</vt:lpstr>
      <vt:lpstr>Bond rating</vt:lpstr>
      <vt:lpstr>Bond rating</vt:lpstr>
      <vt:lpstr>Bond reporting</vt:lpstr>
      <vt:lpstr>A FINRA bond quotation</vt:lpstr>
      <vt:lpstr>A sample question</vt:lpstr>
      <vt:lpstr>Treasury bond quotation, WSJ</vt:lpstr>
      <vt:lpstr>Clean price vs. dirty price</vt:lpstr>
      <vt:lpstr>Bond features, I</vt:lpstr>
      <vt:lpstr>Bond features, II</vt:lpstr>
      <vt:lpstr>Bond features, III</vt:lpstr>
      <vt:lpstr>Inflation and interest rates</vt:lpstr>
      <vt:lpstr>Nominal rate</vt:lpstr>
      <vt:lpstr>Dividends as cash flows</vt:lpstr>
      <vt:lpstr>But the problems are:</vt:lpstr>
      <vt:lpstr>How about those no-dividend firms?</vt:lpstr>
      <vt:lpstr>Infinite terms?</vt:lpstr>
      <vt:lpstr>Zero-growth DDM</vt:lpstr>
      <vt:lpstr>Constant-growth DDM</vt:lpstr>
      <vt:lpstr>Constant-growth DDM example</vt:lpstr>
      <vt:lpstr>Multiple-stage DDM model</vt:lpstr>
      <vt:lpstr>Multiple-stage example, I</vt:lpstr>
      <vt:lpstr>Multiple-stage example, II</vt:lpstr>
      <vt:lpstr>Quality of inputs</vt:lpstr>
      <vt:lpstr>Estimating g</vt:lpstr>
      <vt:lpstr>Decomposition of i</vt:lpstr>
      <vt:lpstr>Example, p. 293, Questions and Problems #5</vt:lpstr>
      <vt:lpstr>Extra: P/E ratio, I</vt:lpstr>
      <vt:lpstr>Extra: P/E ratio, II</vt:lpstr>
      <vt:lpstr>Stock market reporting (WSJ)</vt:lpstr>
      <vt:lpstr>A sample question</vt:lpstr>
      <vt:lpstr>Review: Let us work on this</vt:lpstr>
      <vt:lpstr>End-of-chapter</vt:lpstr>
    </vt:vector>
  </TitlesOfParts>
  <Company>nau</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cba</dc:creator>
  <cp:lastModifiedBy>Microsoft Office User</cp:lastModifiedBy>
  <cp:revision>142</cp:revision>
  <dcterms:created xsi:type="dcterms:W3CDTF">2007-05-14T23:37:53Z</dcterms:created>
  <dcterms:modified xsi:type="dcterms:W3CDTF">2021-10-28T12:24:02Z</dcterms:modified>
</cp:coreProperties>
</file>